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8"/>
  </p:notesMasterIdLst>
  <p:sldIdLst>
    <p:sldId id="256" r:id="rId3"/>
    <p:sldId id="257" r:id="rId4"/>
    <p:sldId id="258" r:id="rId5"/>
    <p:sldId id="259"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260" r:id="rId52"/>
    <p:sldId id="262" r:id="rId53"/>
    <p:sldId id="261" r:id="rId54"/>
    <p:sldId id="263" r:id="rId55"/>
    <p:sldId id="264" r:id="rId56"/>
    <p:sldId id="265" r:id="rId57"/>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EA1CBA-C6CF-4F60-8F43-A1A04EC5DE6A}" type="datetimeFigureOut">
              <a:rPr lang="en-US" smtClean="0"/>
              <a:t>1/11/2017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F8C658-9C06-4DCB-BBCD-6B94F61DE239}" type="slidenum">
              <a:rPr lang="en-US" smtClean="0"/>
              <a:t>‹#›</a:t>
            </a:fld>
            <a:endParaRPr lang="en-US" dirty="0"/>
          </a:p>
        </p:txBody>
      </p:sp>
    </p:spTree>
    <p:extLst>
      <p:ext uri="{BB962C8B-B14F-4D97-AF65-F5344CB8AC3E}">
        <p14:creationId xmlns:p14="http://schemas.microsoft.com/office/powerpoint/2010/main" val="1140155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D71A31-9C88-4CB9-B866-0A1D43A22B1C}" type="slidenum">
              <a:rPr lang="en-US" smtClean="0"/>
              <a:pPr eaLnBrk="1" hangingPunct="1"/>
              <a:t>10</a:t>
            </a:fld>
            <a:endParaRPr lang="en-US"/>
          </a:p>
        </p:txBody>
      </p:sp>
    </p:spTree>
    <p:extLst>
      <p:ext uri="{BB962C8B-B14F-4D97-AF65-F5344CB8AC3E}">
        <p14:creationId xmlns:p14="http://schemas.microsoft.com/office/powerpoint/2010/main" val="66465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387441-1D66-4497-9180-57610A385332}" type="slidenum">
              <a:rPr lang="en-US" smtClean="0"/>
              <a:pPr eaLnBrk="1" hangingPunct="1"/>
              <a:t>18</a:t>
            </a:fld>
            <a:endParaRPr lang="en-US"/>
          </a:p>
        </p:txBody>
      </p:sp>
      <p:sp>
        <p:nvSpPr>
          <p:cNvPr id="124931" name="Rectangle 2"/>
          <p:cNvSpPr>
            <a:spLocks noGrp="1" noRot="1" noChangeAspect="1" noChangeArrowheads="1" noTextEdit="1"/>
          </p:cNvSpPr>
          <p:nvPr>
            <p:ph type="sldImg"/>
          </p:nvPr>
        </p:nvSpPr>
        <p:spPr>
          <a:xfrm>
            <a:off x="1144588" y="684213"/>
            <a:ext cx="4573587" cy="3430587"/>
          </a:xfrm>
          <a:ln/>
        </p:spPr>
      </p:sp>
      <p:sp>
        <p:nvSpPr>
          <p:cNvPr id="124932"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cs typeface="Arial" charset="0"/>
              </a:rPr>
              <a:t>A general view of spinning room, Cornell Mill. Fall River, Mass. </a:t>
            </a:r>
          </a:p>
        </p:txBody>
      </p:sp>
    </p:spTree>
    <p:extLst>
      <p:ext uri="{BB962C8B-B14F-4D97-AF65-F5344CB8AC3E}">
        <p14:creationId xmlns:p14="http://schemas.microsoft.com/office/powerpoint/2010/main" val="419177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93ED4D-4541-423F-A6CE-2A99293BEB25}" type="slidenum">
              <a:rPr lang="en-US" smtClean="0"/>
              <a:pPr eaLnBrk="1" hangingPunct="1"/>
              <a:t>19</a:t>
            </a:fld>
            <a:endParaRPr lang="en-US"/>
          </a:p>
        </p:txBody>
      </p:sp>
      <p:sp>
        <p:nvSpPr>
          <p:cNvPr id="125955" name="Rectangle 2"/>
          <p:cNvSpPr>
            <a:spLocks noGrp="1" noRot="1" noChangeAspect="1" noChangeArrowheads="1" noTextEdit="1"/>
          </p:cNvSpPr>
          <p:nvPr>
            <p:ph type="sldImg"/>
          </p:nvPr>
        </p:nvSpPr>
        <p:spPr>
          <a:xfrm>
            <a:off x="1144588" y="684213"/>
            <a:ext cx="4573587" cy="3430587"/>
          </a:xfrm>
          <a:ln/>
        </p:spPr>
      </p:sp>
      <p:sp>
        <p:nvSpPr>
          <p:cNvPr id="125956"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cs typeface="Arial" charset="0"/>
              </a:rPr>
              <a:t>A moments glimpse of the outer world. Said she was 11 years old. Been working over a year. Rhodes Mfg. Co. Lincolnton, N.C.</a:t>
            </a:r>
          </a:p>
        </p:txBody>
      </p:sp>
    </p:spTree>
    <p:extLst>
      <p:ext uri="{BB962C8B-B14F-4D97-AF65-F5344CB8AC3E}">
        <p14:creationId xmlns:p14="http://schemas.microsoft.com/office/powerpoint/2010/main" val="34738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4B4C93-00CF-43A7-B00F-05BD0554B529}" type="slidenum">
              <a:rPr lang="en-US" smtClean="0"/>
              <a:pPr eaLnBrk="1" hangingPunct="1"/>
              <a:t>20</a:t>
            </a:fld>
            <a:endParaRPr lang="en-US"/>
          </a:p>
        </p:txBody>
      </p:sp>
      <p:sp>
        <p:nvSpPr>
          <p:cNvPr id="126979" name="Rectangle 2"/>
          <p:cNvSpPr>
            <a:spLocks noGrp="1" noRot="1" noChangeAspect="1" noChangeArrowheads="1" noTextEdit="1"/>
          </p:cNvSpPr>
          <p:nvPr>
            <p:ph type="sldImg"/>
          </p:nvPr>
        </p:nvSpPr>
        <p:spPr>
          <a:xfrm>
            <a:off x="1144588" y="684213"/>
            <a:ext cx="4573587" cy="3430587"/>
          </a:xfrm>
          <a:ln/>
        </p:spPr>
      </p:sp>
      <p:sp>
        <p:nvSpPr>
          <p:cNvPr id="12698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cs typeface="Arial" charset="0"/>
              </a:rPr>
              <a:t>Some boys and girls were so small they had to climb up on to the spinning frame to mend broken threads and to put back the empty bobbins. Bibb Mill No. 1. Macon, Ga.</a:t>
            </a:r>
          </a:p>
        </p:txBody>
      </p:sp>
    </p:spTree>
    <p:extLst>
      <p:ext uri="{BB962C8B-B14F-4D97-AF65-F5344CB8AC3E}">
        <p14:creationId xmlns:p14="http://schemas.microsoft.com/office/powerpoint/2010/main" val="426542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7DBF27-5B09-419F-A300-567A3254A9B2}" type="slidenum">
              <a:rPr lang="en-US" smtClean="0"/>
              <a:pPr eaLnBrk="1" hangingPunct="1"/>
              <a:t>21</a:t>
            </a:fld>
            <a:endParaRPr lang="en-US"/>
          </a:p>
        </p:txBody>
      </p:sp>
      <p:sp>
        <p:nvSpPr>
          <p:cNvPr id="128003" name="Rectangle 2"/>
          <p:cNvSpPr>
            <a:spLocks noGrp="1" noRot="1" noChangeAspect="1" noChangeArrowheads="1" noTextEdit="1"/>
          </p:cNvSpPr>
          <p:nvPr>
            <p:ph type="sldImg"/>
          </p:nvPr>
        </p:nvSpPr>
        <p:spPr>
          <a:xfrm>
            <a:off x="1144588" y="684213"/>
            <a:ext cx="4573587" cy="3430587"/>
          </a:xfrm>
          <a:ln/>
        </p:spPr>
      </p:sp>
      <p:sp>
        <p:nvSpPr>
          <p:cNvPr id="12800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cs typeface="Arial" charset="0"/>
              </a:rPr>
              <a:t>The overseer said apologetically, "She just happened in." She was working steadily. The mills seem full of youngsters who "just happened in" or "are helping sister." Newberry, S.C.</a:t>
            </a:r>
          </a:p>
        </p:txBody>
      </p:sp>
    </p:spTree>
    <p:extLst>
      <p:ext uri="{BB962C8B-B14F-4D97-AF65-F5344CB8AC3E}">
        <p14:creationId xmlns:p14="http://schemas.microsoft.com/office/powerpoint/2010/main" val="409779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8B7DD1-7C7A-4479-8C3A-E55F6CD92741}" type="slidenum">
              <a:rPr lang="en-US" smtClean="0"/>
              <a:pPr eaLnBrk="1" hangingPunct="1"/>
              <a:t>22</a:t>
            </a:fld>
            <a:endParaRPr lang="en-US"/>
          </a:p>
        </p:txBody>
      </p:sp>
      <p:sp>
        <p:nvSpPr>
          <p:cNvPr id="129027" name="Rectangle 2"/>
          <p:cNvSpPr>
            <a:spLocks noGrp="1" noRot="1" noChangeAspect="1" noChangeArrowheads="1" noTextEdit="1"/>
          </p:cNvSpPr>
          <p:nvPr>
            <p:ph type="sldImg"/>
          </p:nvPr>
        </p:nvSpPr>
        <p:spPr>
          <a:xfrm>
            <a:off x="1144588" y="684213"/>
            <a:ext cx="4573587" cy="3430587"/>
          </a:xfrm>
          <a:ln/>
        </p:spPr>
      </p:sp>
      <p:sp>
        <p:nvSpPr>
          <p:cNvPr id="12902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cs typeface="Arial" charset="0"/>
              </a:rPr>
              <a:t>9 p.m. in an Indiana Glass Works.</a:t>
            </a:r>
          </a:p>
        </p:txBody>
      </p:sp>
    </p:spTree>
    <p:extLst>
      <p:ext uri="{BB962C8B-B14F-4D97-AF65-F5344CB8AC3E}">
        <p14:creationId xmlns:p14="http://schemas.microsoft.com/office/powerpoint/2010/main" val="279794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C658-9C06-4DCB-BBCD-6B94F61DE239}" type="slidenum">
              <a:rPr lang="en-US" smtClean="0"/>
              <a:t>55</a:t>
            </a:fld>
            <a:endParaRPr lang="en-US" dirty="0"/>
          </a:p>
        </p:txBody>
      </p:sp>
    </p:spTree>
    <p:extLst>
      <p:ext uri="{BB962C8B-B14F-4D97-AF65-F5344CB8AC3E}">
        <p14:creationId xmlns:p14="http://schemas.microsoft.com/office/powerpoint/2010/main" val="10123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314746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310666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242899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6174F47-F72C-41BE-9E5E-A52231948E9A}" type="slidenum">
              <a:rPr lang="en-US"/>
              <a:pPr>
                <a:defRPr/>
              </a:pPr>
              <a:t>‹#›</a:t>
            </a:fld>
            <a:endParaRPr lang="en-US" dirty="0"/>
          </a:p>
        </p:txBody>
      </p:sp>
    </p:spTree>
    <p:extLst>
      <p:ext uri="{BB962C8B-B14F-4D97-AF65-F5344CB8AC3E}">
        <p14:creationId xmlns:p14="http://schemas.microsoft.com/office/powerpoint/2010/main" val="4183886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CC38DB9-55CB-43E3-9498-2D3EB86EF8CB}" type="slidenum">
              <a:rPr lang="en-US"/>
              <a:pPr>
                <a:defRPr/>
              </a:pPr>
              <a:t>‹#›</a:t>
            </a:fld>
            <a:endParaRPr lang="en-US" dirty="0"/>
          </a:p>
        </p:txBody>
      </p:sp>
    </p:spTree>
    <p:extLst>
      <p:ext uri="{BB962C8B-B14F-4D97-AF65-F5344CB8AC3E}">
        <p14:creationId xmlns:p14="http://schemas.microsoft.com/office/powerpoint/2010/main" val="895246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0CA932D-7398-41A6-AD34-C15A402A63F4}" type="slidenum">
              <a:rPr lang="en-US"/>
              <a:pPr>
                <a:defRPr/>
              </a:pPr>
              <a:t>‹#›</a:t>
            </a:fld>
            <a:endParaRPr lang="en-US" dirty="0"/>
          </a:p>
        </p:txBody>
      </p:sp>
    </p:spTree>
    <p:extLst>
      <p:ext uri="{BB962C8B-B14F-4D97-AF65-F5344CB8AC3E}">
        <p14:creationId xmlns:p14="http://schemas.microsoft.com/office/powerpoint/2010/main" val="288658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204660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204148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235969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240267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72929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77240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373012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E7B1D2-56A7-4977-BEA7-12410377A553}" type="datetimeFigureOut">
              <a:rPr lang="en-US" smtClean="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207130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7B1D2-56A7-4977-BEA7-12410377A553}" type="datetimeFigureOut">
              <a:rPr lang="en-US" smtClean="0"/>
              <a:pPr/>
              <a:t>1/11/2017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B814F-3DC4-4C26-9B58-14DC9E2C9051}" type="slidenum">
              <a:rPr lang="en-US" smtClean="0"/>
              <a:pPr/>
              <a:t>‹#›</a:t>
            </a:fld>
            <a:endParaRPr lang="en-US" dirty="0"/>
          </a:p>
        </p:txBody>
      </p:sp>
    </p:spTree>
    <p:extLst>
      <p:ext uri="{BB962C8B-B14F-4D97-AF65-F5344CB8AC3E}">
        <p14:creationId xmlns:p14="http://schemas.microsoft.com/office/powerpoint/2010/main" val="3294326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images.search.yahoo.com/images/view;_ylt=A2KJkIfqDcROyhEAASeJzbkF;_ylu=X3oDMTBlMTQ4cGxyBHNlYwNzcgRzbGsDaW1n?back=http://images.search.yahoo.com/search/images?p=Eli+Whitney&amp;fr2=piv-web&amp;b=1&amp;tab=organic&amp;w=1153&amp;h=1600&amp;imgurl=media-3.web.britannica.com/eb-media/08/62108-050-0C13CA8D.jpg&amp;rurl=http://www.britannica.com/EBchecked/media/52123/Eli-Whitney&amp;size=437.8+KB&amp;name=Caption+Eli+Whitney.+Credit+Stock+Montage/Hulton+Archive/Getty+Images+...&amp;p=Eli+Whitney&amp;oid=3fd7e4cf6ec4a8196be6496669b9188a&amp;fr2=piv-web&amp;fr=&amp;tt=Caption+Eli+Whitney.+Credit+Stock+Montage/Hulton+Archive/Getty+Images+...&amp;b=0&amp;ni=28&amp;no=10&amp;tab=organic&amp;ts=&amp;sigr=11rvk8dqa&amp;sigb=12mh1b20u&amp;sigi=11t2duq57&amp;.crumb=FLPJK88lrgo" TargetMode="External"/><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upload.wikimedia.org/wikipedia/commons/1/10/Henry_Bessemer.jpg" TargetMode="External"/><Relationship Id="rId1" Type="http://schemas.openxmlformats.org/officeDocument/2006/relationships/slideLayout" Target="../slideLayouts/slideLayout2.xml"/><Relationship Id="rId4" Type="http://schemas.openxmlformats.org/officeDocument/2006/relationships/hyperlink" Target="https://www.youtube.com/watch?v=dypdoLm4Rn8&amp;list=PLG41HV5r0aEKYd6yd6R6GUSb2ksZJnwix&amp;index=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RhDSERcl8ZI" TargetMode="External"/><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history.com/topics/industrial-revolution/videos/characteristics-of-early-factory-girls?m=528e394da93ae&amp;s=undefined&amp;f=1&amp;free=fals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Image:Thomas_Edison.jpg" TargetMode="External"/><Relationship Id="rId2" Type="http://schemas.openxmlformats.org/officeDocument/2006/relationships/hyperlink" Target="http://en.wikipedia.org/wiki/Harper's_Magazine" TargetMode="External"/><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Image:EdisonPhonograph.jpg" TargetMode="External"/><Relationship Id="rId7" Type="http://schemas.openxmlformats.org/officeDocument/2006/relationships/image" Target="../media/image49.gif"/><Relationship Id="rId2" Type="http://schemas.openxmlformats.org/officeDocument/2006/relationships/hyperlink" Target="http://en.wikipedia.org/wiki/Ediphone" TargetMode="Externa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en.wikipedia.org/wiki/Image:Incandescent_light_bulb.svg" TargetMode="Externa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chemeClr val="accent6">
                    <a:lumMod val="60000"/>
                    <a:lumOff val="40000"/>
                  </a:schemeClr>
                </a:solidFill>
              </a:rPr>
              <a:t>Ch</a:t>
            </a:r>
            <a:r>
              <a:rPr lang="en-US" dirty="0">
                <a:solidFill>
                  <a:schemeClr val="accent6">
                    <a:lumMod val="60000"/>
                    <a:lumOff val="40000"/>
                  </a:schemeClr>
                </a:solidFill>
              </a:rPr>
              <a:t> 5 sec 3</a:t>
            </a:r>
          </a:p>
        </p:txBody>
      </p:sp>
      <p:sp>
        <p:nvSpPr>
          <p:cNvPr id="3" name="Subtitle 2"/>
          <p:cNvSpPr>
            <a:spLocks noGrp="1"/>
          </p:cNvSpPr>
          <p:nvPr>
            <p:ph type="subTitle" idx="1"/>
          </p:nvPr>
        </p:nvSpPr>
        <p:spPr/>
        <p:txBody>
          <a:bodyPr>
            <a:normAutofit/>
          </a:bodyPr>
          <a:lstStyle/>
          <a:p>
            <a:r>
              <a:rPr lang="en-US" sz="4200" b="1" dirty="0">
                <a:solidFill>
                  <a:schemeClr val="accent6">
                    <a:lumMod val="40000"/>
                    <a:lumOff val="60000"/>
                  </a:schemeClr>
                </a:solidFill>
              </a:rPr>
              <a:t>The </a:t>
            </a:r>
          </a:p>
          <a:p>
            <a:r>
              <a:rPr lang="en-US" sz="4200" b="1" dirty="0">
                <a:solidFill>
                  <a:schemeClr val="accent6">
                    <a:lumMod val="40000"/>
                    <a:lumOff val="60000"/>
                  </a:schemeClr>
                </a:solidFill>
              </a:rPr>
              <a:t>Industrial Revolution Begins</a:t>
            </a:r>
          </a:p>
        </p:txBody>
      </p:sp>
    </p:spTree>
    <p:extLst>
      <p:ext uri="{BB962C8B-B14F-4D97-AF65-F5344CB8AC3E}">
        <p14:creationId xmlns:p14="http://schemas.microsoft.com/office/powerpoint/2010/main" val="4813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381000" y="166688"/>
            <a:ext cx="8458200" cy="671512"/>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3800" b="1" dirty="0">
                <a:solidFill>
                  <a:srgbClr val="993300"/>
                </a:solidFill>
                <a:latin typeface="Lombardic Narrow" pitchFamily="2" charset="0"/>
              </a:rPr>
              <a:t>Factory Wages in Lancashire, 1830</a:t>
            </a:r>
          </a:p>
        </p:txBody>
      </p:sp>
      <p:graphicFrame>
        <p:nvGraphicFramePr>
          <p:cNvPr id="97283" name="Group 3"/>
          <p:cNvGraphicFramePr>
            <a:graphicFrameLocks noGrp="1"/>
          </p:cNvGraphicFramePr>
          <p:nvPr>
            <p:extLst>
              <p:ext uri="{D42A27DB-BD31-4B8C-83A1-F6EECF244321}">
                <p14:modId xmlns:p14="http://schemas.microsoft.com/office/powerpoint/2010/main" val="2334280390"/>
              </p:ext>
            </p:extLst>
          </p:nvPr>
        </p:nvGraphicFramePr>
        <p:xfrm>
          <a:off x="381000" y="1219200"/>
          <a:ext cx="8382000" cy="4754808"/>
        </p:xfrm>
        <a:graphic>
          <a:graphicData uri="http://schemas.openxmlformats.org/drawingml/2006/table">
            <a:tbl>
              <a:tblPr/>
              <a:tblGrid>
                <a:gridCol w="2916238">
                  <a:extLst>
                    <a:ext uri="{9D8B030D-6E8A-4147-A177-3AD203B41FA5}">
                      <a16:colId xmlns:a16="http://schemas.microsoft.com/office/drawing/2014/main" val="20000"/>
                    </a:ext>
                  </a:extLst>
                </a:gridCol>
                <a:gridCol w="2517775">
                  <a:extLst>
                    <a:ext uri="{9D8B030D-6E8A-4147-A177-3AD203B41FA5}">
                      <a16:colId xmlns:a16="http://schemas.microsoft.com/office/drawing/2014/main" val="20001"/>
                    </a:ext>
                  </a:extLst>
                </a:gridCol>
                <a:gridCol w="2947987">
                  <a:extLst>
                    <a:ext uri="{9D8B030D-6E8A-4147-A177-3AD203B41FA5}">
                      <a16:colId xmlns:a16="http://schemas.microsoft.com/office/drawing/2014/main" val="20002"/>
                    </a:ext>
                  </a:extLst>
                </a:gridCol>
              </a:tblGrid>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accent6">
                              <a:lumMod val="75000"/>
                            </a:schemeClr>
                          </a:solidFill>
                          <a:effectLst/>
                          <a:latin typeface="Comic Sans MS" pitchFamily="-110" charset="0"/>
                          <a:cs typeface="Arial" charset="0"/>
                        </a:rPr>
                        <a:t>Age of Worker</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Comic Sans MS" pitchFamily="-110" charset="0"/>
                          <a:cs typeface="Arial" charset="0"/>
                        </a:rPr>
                        <a:t>Male Wages</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accent2">
                              <a:lumMod val="60000"/>
                              <a:lumOff val="40000"/>
                            </a:schemeClr>
                          </a:solidFill>
                          <a:effectLst/>
                          <a:latin typeface="Comic Sans MS" pitchFamily="-110" charset="0"/>
                          <a:cs typeface="Arial" charset="0"/>
                        </a:rPr>
                        <a:t>Female Wages</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110" charset="0"/>
                          <a:cs typeface="Arial" charset="0"/>
                        </a:rPr>
                        <a:t>under 11</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110" charset="0"/>
                          <a:cs typeface="Arial" charset="0"/>
                        </a:rPr>
                        <a:t>2s 3d.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110" charset="0"/>
                          <a:cs typeface="Arial" charset="0"/>
                        </a:rPr>
                        <a:t>2s. 4d.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110" charset="0"/>
                          <a:cs typeface="Arial" charset="0"/>
                        </a:rPr>
                        <a:t>11 - 16</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110" charset="0"/>
                          <a:cs typeface="Arial" charset="0"/>
                        </a:rPr>
                        <a:t>4s. 1d.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110" charset="0"/>
                          <a:cs typeface="Arial" charset="0"/>
                        </a:rPr>
                        <a:t>4s. 3d.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Comic Sans MS" pitchFamily="-110" charset="0"/>
                          <a:cs typeface="Arial" charset="0"/>
                        </a:rPr>
                        <a:t>17 - 21</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Comic Sans MS" pitchFamily="-110" charset="0"/>
                          <a:cs typeface="Arial" charset="0"/>
                        </a:rPr>
                        <a:t>10s. 2d.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Comic Sans MS" pitchFamily="-110" charset="0"/>
                          <a:cs typeface="Arial" charset="0"/>
                        </a:rPr>
                        <a:t>7s. 3d.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22 - 26</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17s. 2d. </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8s. 5d.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27 - 31</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20s. 4d. </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8s. 7d.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32 - 36</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22s. 8d.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8s. 9d.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37 - 41</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21s. 7d.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9s. 8d.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42 - 46</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20s. 3d.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DC0000"/>
                          </a:solidFill>
                          <a:effectLst/>
                          <a:latin typeface="Comic Sans MS" pitchFamily="-110" charset="0"/>
                          <a:cs typeface="Arial" charset="0"/>
                        </a:rPr>
                        <a:t>9s. 3d.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40000"/>
                              <a:lumOff val="60000"/>
                            </a:schemeClr>
                          </a:solidFill>
                          <a:effectLst/>
                          <a:latin typeface="Comic Sans MS" pitchFamily="-110" charset="0"/>
                          <a:cs typeface="Arial" charset="0"/>
                        </a:rPr>
                        <a:t>47 - 51</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40000"/>
                              <a:lumOff val="60000"/>
                            </a:schemeClr>
                          </a:solidFill>
                          <a:effectLst/>
                          <a:latin typeface="Comic Sans MS" pitchFamily="-110" charset="0"/>
                          <a:cs typeface="Arial" charset="0"/>
                        </a:rPr>
                        <a:t>16s. 7d.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40000"/>
                              <a:lumOff val="60000"/>
                            </a:schemeClr>
                          </a:solidFill>
                          <a:effectLst/>
                          <a:latin typeface="Comic Sans MS" pitchFamily="-110" charset="0"/>
                          <a:cs typeface="Arial" charset="0"/>
                        </a:rPr>
                        <a:t>8s. 10d.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40000"/>
                              <a:lumOff val="60000"/>
                            </a:schemeClr>
                          </a:solidFill>
                          <a:effectLst/>
                          <a:latin typeface="Comic Sans MS" pitchFamily="-110" charset="0"/>
                          <a:cs typeface="Arial" charset="0"/>
                        </a:rPr>
                        <a:t>52 - 56</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40000"/>
                              <a:lumOff val="60000"/>
                            </a:schemeClr>
                          </a:solidFill>
                          <a:effectLst/>
                          <a:latin typeface="Comic Sans MS" pitchFamily="-110" charset="0"/>
                          <a:cs typeface="Arial" charset="0"/>
                        </a:rPr>
                        <a:t>16s. 4d.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40000"/>
                              <a:lumOff val="60000"/>
                            </a:schemeClr>
                          </a:solidFill>
                          <a:effectLst/>
                          <a:latin typeface="Comic Sans MS" pitchFamily="-110" charset="0"/>
                          <a:cs typeface="Arial" charset="0"/>
                        </a:rPr>
                        <a:t>8s. 4d.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lumMod val="40000"/>
                              <a:lumOff val="60000"/>
                            </a:schemeClr>
                          </a:solidFill>
                          <a:effectLst/>
                          <a:latin typeface="Comic Sans MS" pitchFamily="-110" charset="0"/>
                          <a:cs typeface="Arial" charset="0"/>
                        </a:rPr>
                        <a:t>57 - 61</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lumMod val="40000"/>
                              <a:lumOff val="60000"/>
                            </a:schemeClr>
                          </a:solidFill>
                          <a:effectLst/>
                          <a:latin typeface="Comic Sans MS" pitchFamily="-110" charset="0"/>
                          <a:cs typeface="Arial" charset="0"/>
                        </a:rPr>
                        <a:t>13s. 6d.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lumMod val="40000"/>
                              <a:lumOff val="60000"/>
                            </a:schemeClr>
                          </a:solidFill>
                          <a:effectLst/>
                          <a:latin typeface="Comic Sans MS" pitchFamily="-110" charset="0"/>
                          <a:cs typeface="Arial" charset="0"/>
                        </a:rPr>
                        <a:t>6s. 4d.</a:t>
                      </a:r>
                    </a:p>
                  </a:txBody>
                  <a:tcPr marT="45717" marB="45717"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8051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900113" y="3429000"/>
            <a:ext cx="8064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3" name="Line 3"/>
          <p:cNvSpPr>
            <a:spLocks noChangeShapeType="1"/>
          </p:cNvSpPr>
          <p:nvPr/>
        </p:nvSpPr>
        <p:spPr bwMode="auto">
          <a:xfrm flipV="1">
            <a:off x="900113" y="3141663"/>
            <a:ext cx="0" cy="287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4" name="AutoShape 4"/>
          <p:cNvSpPr>
            <a:spLocks noChangeArrowheads="1"/>
          </p:cNvSpPr>
          <p:nvPr/>
        </p:nvSpPr>
        <p:spPr bwMode="auto">
          <a:xfrm>
            <a:off x="827088" y="2205038"/>
            <a:ext cx="1368425" cy="792162"/>
          </a:xfrm>
          <a:prstGeom prst="wedgeRoundRectCallout">
            <a:avLst>
              <a:gd name="adj1" fmla="val -43750"/>
              <a:gd name="adj2" fmla="val 70000"/>
              <a:gd name="adj3" fmla="val 16667"/>
            </a:avLst>
          </a:prstGeom>
          <a:solidFill>
            <a:schemeClr val="accent1"/>
          </a:solidFill>
          <a:ln w="9525">
            <a:solidFill>
              <a:schemeClr val="tx1"/>
            </a:solidFill>
            <a:miter lim="800000"/>
            <a:headEnd/>
            <a:tailEnd/>
          </a:ln>
        </p:spPr>
        <p:txBody>
          <a:bodyPr/>
          <a:lstStyle/>
          <a:p>
            <a:pPr algn="ctr" eaLnBrk="0" hangingPunct="0"/>
            <a:r>
              <a:rPr lang="en-GB">
                <a:latin typeface="Garamond" pitchFamily="-110" charset="0"/>
              </a:rPr>
              <a:t>6:30 am </a:t>
            </a:r>
          </a:p>
          <a:p>
            <a:pPr algn="ctr" eaLnBrk="0" hangingPunct="0"/>
            <a:r>
              <a:rPr lang="en-GB">
                <a:latin typeface="Garamond" pitchFamily="-110" charset="0"/>
              </a:rPr>
              <a:t>get up</a:t>
            </a:r>
            <a:endParaRPr lang="en-US">
              <a:latin typeface="Garamond" pitchFamily="-110" charset="0"/>
            </a:endParaRPr>
          </a:p>
        </p:txBody>
      </p:sp>
      <p:sp>
        <p:nvSpPr>
          <p:cNvPr id="40965" name="Line 5"/>
          <p:cNvSpPr>
            <a:spLocks noChangeShapeType="1"/>
          </p:cNvSpPr>
          <p:nvPr/>
        </p:nvSpPr>
        <p:spPr bwMode="auto">
          <a:xfrm>
            <a:off x="1979613" y="3429000"/>
            <a:ext cx="0" cy="720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AutoShape 6"/>
          <p:cNvSpPr>
            <a:spLocks noChangeArrowheads="1"/>
          </p:cNvSpPr>
          <p:nvPr/>
        </p:nvSpPr>
        <p:spPr bwMode="auto">
          <a:xfrm>
            <a:off x="2051050" y="4221163"/>
            <a:ext cx="1441450" cy="576262"/>
          </a:xfrm>
          <a:prstGeom prst="wedgeRoundRectCallout">
            <a:avLst>
              <a:gd name="adj1" fmla="val -55065"/>
              <a:gd name="adj2" fmla="val -68458"/>
              <a:gd name="adj3" fmla="val 16667"/>
            </a:avLst>
          </a:prstGeom>
          <a:solidFill>
            <a:schemeClr val="accent1"/>
          </a:solidFill>
          <a:ln w="9525">
            <a:solidFill>
              <a:schemeClr val="tx1"/>
            </a:solidFill>
            <a:miter lim="800000"/>
            <a:headEnd/>
            <a:tailEnd/>
          </a:ln>
        </p:spPr>
        <p:txBody>
          <a:bodyPr/>
          <a:lstStyle/>
          <a:p>
            <a:pPr algn="ctr" eaLnBrk="0" hangingPunct="0"/>
            <a:r>
              <a:rPr lang="en-GB">
                <a:latin typeface="Garamond" pitchFamily="-110" charset="0"/>
              </a:rPr>
              <a:t>8:00 am </a:t>
            </a:r>
          </a:p>
          <a:p>
            <a:pPr algn="ctr" eaLnBrk="0" hangingPunct="0"/>
            <a:r>
              <a:rPr lang="en-GB">
                <a:latin typeface="Garamond" pitchFamily="-110" charset="0"/>
              </a:rPr>
              <a:t>start school</a:t>
            </a:r>
            <a:endParaRPr lang="en-US">
              <a:latin typeface="Garamond" pitchFamily="-110" charset="0"/>
            </a:endParaRPr>
          </a:p>
        </p:txBody>
      </p:sp>
      <p:sp>
        <p:nvSpPr>
          <p:cNvPr id="40967" name="Line 7"/>
          <p:cNvSpPr>
            <a:spLocks noChangeShapeType="1"/>
          </p:cNvSpPr>
          <p:nvPr/>
        </p:nvSpPr>
        <p:spPr bwMode="auto">
          <a:xfrm flipV="1">
            <a:off x="3635375" y="2924175"/>
            <a:ext cx="0" cy="5048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AutoShape 8"/>
          <p:cNvSpPr>
            <a:spLocks noChangeArrowheads="1"/>
          </p:cNvSpPr>
          <p:nvPr/>
        </p:nvSpPr>
        <p:spPr bwMode="auto">
          <a:xfrm>
            <a:off x="3563938" y="1989138"/>
            <a:ext cx="1152525" cy="792162"/>
          </a:xfrm>
          <a:prstGeom prst="wedgeRoundRectCallout">
            <a:avLst>
              <a:gd name="adj1" fmla="val -44491"/>
              <a:gd name="adj2" fmla="val 70042"/>
              <a:gd name="adj3" fmla="val 16667"/>
            </a:avLst>
          </a:prstGeom>
          <a:solidFill>
            <a:schemeClr val="accent1"/>
          </a:solidFill>
          <a:ln w="9525">
            <a:solidFill>
              <a:schemeClr val="tx1"/>
            </a:solidFill>
            <a:miter lim="800000"/>
            <a:headEnd/>
            <a:tailEnd/>
          </a:ln>
        </p:spPr>
        <p:txBody>
          <a:bodyPr/>
          <a:lstStyle/>
          <a:p>
            <a:pPr algn="ctr" eaLnBrk="0" hangingPunct="0"/>
            <a:r>
              <a:rPr lang="en-GB" sz="1600">
                <a:latin typeface="Garamond" pitchFamily="-110" charset="0"/>
              </a:rPr>
              <a:t>9:30 am break</a:t>
            </a:r>
            <a:endParaRPr lang="en-US" sz="1600">
              <a:latin typeface="Garamond" pitchFamily="-110" charset="0"/>
            </a:endParaRPr>
          </a:p>
        </p:txBody>
      </p:sp>
      <p:sp>
        <p:nvSpPr>
          <p:cNvPr id="40969" name="Line 9"/>
          <p:cNvSpPr>
            <a:spLocks noChangeShapeType="1"/>
          </p:cNvSpPr>
          <p:nvPr/>
        </p:nvSpPr>
        <p:spPr bwMode="auto">
          <a:xfrm>
            <a:off x="8459788" y="3429000"/>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0" name="Text Box 10"/>
          <p:cNvSpPr txBox="1">
            <a:spLocks noChangeArrowheads="1"/>
          </p:cNvSpPr>
          <p:nvPr/>
        </p:nvSpPr>
        <p:spPr bwMode="auto">
          <a:xfrm>
            <a:off x="323850" y="260350"/>
            <a:ext cx="374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i="1">
              <a:latin typeface="Garamond" pitchFamily="-110" charset="0"/>
              <a:sym typeface="Webdings" pitchFamily="-110" charset="2"/>
            </a:endParaRPr>
          </a:p>
        </p:txBody>
      </p:sp>
      <p:sp>
        <p:nvSpPr>
          <p:cNvPr id="40971" name="Text Box 11"/>
          <p:cNvSpPr txBox="1">
            <a:spLocks noChangeArrowheads="1"/>
          </p:cNvSpPr>
          <p:nvPr/>
        </p:nvSpPr>
        <p:spPr bwMode="auto">
          <a:xfrm>
            <a:off x="5029200" y="476250"/>
            <a:ext cx="3719513"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buFont typeface="Webdings" pitchFamily="-110" charset="2"/>
              <a:buChar char=""/>
            </a:pPr>
            <a:r>
              <a:rPr lang="en-US" sz="2400" b="1" dirty="0">
                <a:solidFill>
                  <a:schemeClr val="accent6">
                    <a:lumMod val="75000"/>
                  </a:schemeClr>
                </a:solidFill>
                <a:latin typeface="Garamond" pitchFamily="-110" charset="0"/>
                <a:sym typeface="Webdings" pitchFamily="-110" charset="2"/>
              </a:rPr>
              <a:t>Your task</a:t>
            </a:r>
          </a:p>
          <a:p>
            <a:pPr>
              <a:spcBef>
                <a:spcPct val="50000"/>
              </a:spcBef>
              <a:buFont typeface="Webdings" pitchFamily="-110" charset="2"/>
              <a:buNone/>
            </a:pPr>
            <a:r>
              <a:rPr lang="en-GB" b="1" dirty="0">
                <a:solidFill>
                  <a:schemeClr val="accent6">
                    <a:lumMod val="75000"/>
                  </a:schemeClr>
                </a:solidFill>
                <a:latin typeface="Garamond" pitchFamily="-110" charset="0"/>
                <a:sym typeface="Webdings" pitchFamily="-110" charset="2"/>
              </a:rPr>
              <a:t>Draw a timeline showing a typical school day. Include breaks and travelling times as well as leisure time after school and the time you normally go to bed.</a:t>
            </a:r>
            <a:endParaRPr lang="en-US" b="1" dirty="0">
              <a:solidFill>
                <a:schemeClr val="accent6">
                  <a:lumMod val="75000"/>
                </a:schemeClr>
              </a:solidFill>
              <a:latin typeface="Garamond" pitchFamily="-110" charset="0"/>
              <a:sym typeface="Webdings" pitchFamily="-110" charset="2"/>
            </a:endParaRPr>
          </a:p>
        </p:txBody>
      </p:sp>
    </p:spTree>
    <p:extLst>
      <p:ext uri="{BB962C8B-B14F-4D97-AF65-F5344CB8AC3E}">
        <p14:creationId xmlns:p14="http://schemas.microsoft.com/office/powerpoint/2010/main" val="417861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 y="274638"/>
            <a:ext cx="2514600" cy="5135562"/>
          </a:xfrm>
        </p:spPr>
        <p:txBody>
          <a:bodyPr/>
          <a:lstStyle/>
          <a:p>
            <a:pPr algn="l" eaLnBrk="1" hangingPunct="1"/>
            <a:r>
              <a:rPr lang="en-GB" sz="2000" dirty="0">
                <a:solidFill>
                  <a:schemeClr val="bg1"/>
                </a:solidFill>
              </a:rPr>
              <a:t>Compare your daily routine with that of a factory girl working in Lancashire 1820. How are they different?</a:t>
            </a:r>
            <a:endParaRPr lang="en-US" sz="2000" dirty="0">
              <a:solidFill>
                <a:schemeClr val="bg1"/>
              </a:solidFill>
            </a:endParaRPr>
          </a:p>
        </p:txBody>
      </p:sp>
      <p:pic>
        <p:nvPicPr>
          <p:cNvPr id="41987" name="Picture 3" descr="working hou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0"/>
            <a:ext cx="6477000" cy="6858000"/>
          </a:xfrm>
          <a:noFill/>
        </p:spPr>
      </p:pic>
    </p:spTree>
    <p:extLst>
      <p:ext uri="{BB962C8B-B14F-4D97-AF65-F5344CB8AC3E}">
        <p14:creationId xmlns:p14="http://schemas.microsoft.com/office/powerpoint/2010/main" val="387080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dirty="0">
                <a:solidFill>
                  <a:schemeClr val="bg1"/>
                </a:solidFill>
              </a:rPr>
              <a:t>Daily routine</a:t>
            </a:r>
            <a:endParaRPr lang="en-US" dirty="0">
              <a:solidFill>
                <a:schemeClr val="bg1"/>
              </a:solidFill>
            </a:endParaRPr>
          </a:p>
        </p:txBody>
      </p:sp>
      <p:sp>
        <p:nvSpPr>
          <p:cNvPr id="43011" name="Rectangle 3"/>
          <p:cNvSpPr>
            <a:spLocks noGrp="1" noChangeArrowheads="1"/>
          </p:cNvSpPr>
          <p:nvPr>
            <p:ph type="body" idx="1"/>
          </p:nvPr>
        </p:nvSpPr>
        <p:spPr>
          <a:xfrm>
            <a:off x="0" y="1600200"/>
            <a:ext cx="8686800" cy="4876800"/>
          </a:xfrm>
        </p:spPr>
        <p:txBody>
          <a:bodyPr/>
          <a:lstStyle/>
          <a:p>
            <a:pPr eaLnBrk="1" hangingPunct="1"/>
            <a:r>
              <a:rPr lang="en-GB" dirty="0">
                <a:solidFill>
                  <a:srgbClr val="FFFF00"/>
                </a:solidFill>
              </a:rPr>
              <a:t>Hour of rising </a:t>
            </a:r>
            <a:r>
              <a:rPr lang="en-GB" dirty="0">
                <a:solidFill>
                  <a:srgbClr val="92D050"/>
                </a:solidFill>
              </a:rPr>
              <a:t>5.45pm</a:t>
            </a:r>
          </a:p>
          <a:p>
            <a:pPr eaLnBrk="1" hangingPunct="1"/>
            <a:r>
              <a:rPr lang="en-GB" dirty="0">
                <a:solidFill>
                  <a:schemeClr val="bg2">
                    <a:lumMod val="90000"/>
                  </a:schemeClr>
                </a:solidFill>
              </a:rPr>
              <a:t>Interval for breakfast </a:t>
            </a:r>
            <a:r>
              <a:rPr lang="en-GB" dirty="0">
                <a:solidFill>
                  <a:srgbClr val="92D050"/>
                </a:solidFill>
              </a:rPr>
              <a:t>6.30-7-.00am</a:t>
            </a:r>
          </a:p>
          <a:p>
            <a:pPr eaLnBrk="1" hangingPunct="1"/>
            <a:r>
              <a:rPr lang="en-GB" dirty="0">
                <a:solidFill>
                  <a:srgbClr val="FFFF00"/>
                </a:solidFill>
              </a:rPr>
              <a:t>Time for work </a:t>
            </a:r>
            <a:r>
              <a:rPr lang="en-GB" dirty="0">
                <a:solidFill>
                  <a:srgbClr val="92D050"/>
                </a:solidFill>
              </a:rPr>
              <a:t>7.00-12.00pm</a:t>
            </a:r>
          </a:p>
          <a:p>
            <a:pPr eaLnBrk="1" hangingPunct="1"/>
            <a:r>
              <a:rPr lang="en-GB" dirty="0">
                <a:solidFill>
                  <a:schemeClr val="bg2">
                    <a:lumMod val="90000"/>
                  </a:schemeClr>
                </a:solidFill>
              </a:rPr>
              <a:t>Interval for dinner </a:t>
            </a:r>
            <a:r>
              <a:rPr lang="en-GB" dirty="0">
                <a:solidFill>
                  <a:srgbClr val="92D050"/>
                </a:solidFill>
              </a:rPr>
              <a:t>12.00-1.00pm</a:t>
            </a:r>
          </a:p>
          <a:p>
            <a:pPr eaLnBrk="1" hangingPunct="1"/>
            <a:r>
              <a:rPr lang="en-GB" dirty="0">
                <a:solidFill>
                  <a:srgbClr val="FFFF00"/>
                </a:solidFill>
              </a:rPr>
              <a:t>Time for work </a:t>
            </a:r>
            <a:r>
              <a:rPr lang="en-GB" dirty="0">
                <a:solidFill>
                  <a:srgbClr val="92D050"/>
                </a:solidFill>
              </a:rPr>
              <a:t>1.00-6.00pm</a:t>
            </a:r>
          </a:p>
          <a:p>
            <a:pPr eaLnBrk="1" hangingPunct="1"/>
            <a:r>
              <a:rPr lang="en-GB" dirty="0">
                <a:solidFill>
                  <a:schemeClr val="bg2">
                    <a:lumMod val="90000"/>
                  </a:schemeClr>
                </a:solidFill>
              </a:rPr>
              <a:t>Interval for supper </a:t>
            </a:r>
            <a:r>
              <a:rPr lang="en-GB" dirty="0">
                <a:solidFill>
                  <a:srgbClr val="92D050"/>
                </a:solidFill>
              </a:rPr>
              <a:t>6.00-7.00pm</a:t>
            </a:r>
          </a:p>
          <a:p>
            <a:pPr eaLnBrk="1" hangingPunct="1"/>
            <a:r>
              <a:rPr lang="en-GB" dirty="0">
                <a:solidFill>
                  <a:schemeClr val="accent6">
                    <a:lumMod val="75000"/>
                  </a:schemeClr>
                </a:solidFill>
              </a:rPr>
              <a:t>Time for going to bed </a:t>
            </a:r>
            <a:r>
              <a:rPr lang="en-GB" dirty="0">
                <a:solidFill>
                  <a:srgbClr val="92D050"/>
                </a:solidFill>
              </a:rPr>
              <a:t>8.00pm</a:t>
            </a:r>
            <a:endParaRPr lang="en-US" dirty="0">
              <a:solidFill>
                <a:srgbClr val="92D050"/>
              </a:solidFill>
            </a:endParaRPr>
          </a:p>
        </p:txBody>
      </p:sp>
      <p:sp>
        <p:nvSpPr>
          <p:cNvPr id="43012" name="AutoShape 4" descr="working hours">
            <a:hlinkClick r:id="rId2" action="ppaction://hlinksldjump" highlightClick="1">
              <a:snd r:embed="rId3" name="click.wav"/>
            </a:hlinkClick>
          </p:cNvPr>
          <p:cNvSpPr>
            <a:spLocks noChangeArrowheads="1"/>
          </p:cNvSpPr>
          <p:nvPr/>
        </p:nvSpPr>
        <p:spPr bwMode="auto">
          <a:xfrm>
            <a:off x="7667625" y="404813"/>
            <a:ext cx="647700" cy="576262"/>
          </a:xfrm>
          <a:prstGeom prst="actionButtonBlank">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3" name="Text Box 5"/>
          <p:cNvSpPr txBox="1">
            <a:spLocks noChangeArrowheads="1"/>
          </p:cNvSpPr>
          <p:nvPr/>
        </p:nvSpPr>
        <p:spPr bwMode="auto">
          <a:xfrm>
            <a:off x="7019924" y="1196975"/>
            <a:ext cx="2124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b="1" i="1" dirty="0">
                <a:solidFill>
                  <a:schemeClr val="accent6">
                    <a:lumMod val="75000"/>
                  </a:schemeClr>
                </a:solidFill>
                <a:latin typeface="Garamond" pitchFamily="-110" charset="0"/>
              </a:rPr>
              <a:t>Click to compare with daily routine of working girl in 1820s Lancashire</a:t>
            </a:r>
            <a:endParaRPr lang="en-US" b="1" i="1" dirty="0">
              <a:solidFill>
                <a:schemeClr val="accent6">
                  <a:lumMod val="75000"/>
                </a:schemeClr>
              </a:solidFill>
              <a:latin typeface="Garamond" pitchFamily="-110" charset="0"/>
            </a:endParaRPr>
          </a:p>
        </p:txBody>
      </p:sp>
    </p:spTree>
    <p:extLst>
      <p:ext uri="{BB962C8B-B14F-4D97-AF65-F5344CB8AC3E}">
        <p14:creationId xmlns:p14="http://schemas.microsoft.com/office/powerpoint/2010/main" val="141233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workhouse, Thurgarton, Notts"/>
          <p:cNvPicPr>
            <a:picLocks noGrp="1" noChangeAspect="1" noChangeArrowheads="1"/>
          </p:cNvPicPr>
          <p:nvPr>
            <p:ph/>
          </p:nvPr>
        </p:nvPicPr>
        <p:blipFill>
          <a:blip r:embed="rId2">
            <a:extLst>
              <a:ext uri="{28A0092B-C50C-407E-A947-70E740481C1C}">
                <a14:useLocalDpi xmlns:a14="http://schemas.microsoft.com/office/drawing/2010/main" val="0"/>
              </a:ext>
            </a:extLst>
          </a:blip>
          <a:srcRect l="658"/>
          <a:stretch>
            <a:fillRect/>
          </a:stretch>
        </p:blipFill>
        <p:spPr>
          <a:xfrm>
            <a:off x="228600" y="152400"/>
            <a:ext cx="8686800" cy="5124450"/>
          </a:xfrm>
          <a:noFill/>
        </p:spPr>
      </p:pic>
      <p:sp>
        <p:nvSpPr>
          <p:cNvPr id="44035" name="Text Box 4"/>
          <p:cNvSpPr txBox="1">
            <a:spLocks noChangeArrowheads="1"/>
          </p:cNvSpPr>
          <p:nvPr/>
        </p:nvSpPr>
        <p:spPr bwMode="auto">
          <a:xfrm>
            <a:off x="323850" y="5373688"/>
            <a:ext cx="8591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b="1" dirty="0">
                <a:solidFill>
                  <a:srgbClr val="00B0F0"/>
                </a:solidFill>
                <a:latin typeface="Garamond" pitchFamily="-110" charset="0"/>
              </a:rPr>
              <a:t>This is </a:t>
            </a:r>
            <a:r>
              <a:rPr lang="en-GB" b="1" dirty="0" err="1">
                <a:solidFill>
                  <a:srgbClr val="00B0F0"/>
                </a:solidFill>
                <a:latin typeface="Garamond" pitchFamily="-110" charset="0"/>
              </a:rPr>
              <a:t>Thurgarton</a:t>
            </a:r>
            <a:r>
              <a:rPr lang="en-GB" b="1" dirty="0">
                <a:solidFill>
                  <a:srgbClr val="00B0F0"/>
                </a:solidFill>
                <a:latin typeface="Garamond" pitchFamily="-110" charset="0"/>
              </a:rPr>
              <a:t> Workhouse in Nottinghamshire. Remembering that most working class people lived in cramped, overcrowded houses with poor sanitary conditions, how do you think people might have felt when they were told they were going to work and live in a workhouse similar to this one?</a:t>
            </a:r>
            <a:endParaRPr lang="en-US" b="1" dirty="0">
              <a:solidFill>
                <a:srgbClr val="00B0F0"/>
              </a:solidFill>
              <a:latin typeface="Garamond" pitchFamily="-110" charset="0"/>
            </a:endParaRPr>
          </a:p>
        </p:txBody>
      </p:sp>
    </p:spTree>
    <p:extLst>
      <p:ext uri="{BB962C8B-B14F-4D97-AF65-F5344CB8AC3E}">
        <p14:creationId xmlns:p14="http://schemas.microsoft.com/office/powerpoint/2010/main" val="1787973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468313" y="333375"/>
            <a:ext cx="7772400" cy="809625"/>
          </a:xfrm>
        </p:spPr>
        <p:txBody>
          <a:bodyPr/>
          <a:lstStyle/>
          <a:p>
            <a:pPr eaLnBrk="1" hangingPunct="1"/>
            <a:r>
              <a:rPr lang="en-GB" dirty="0">
                <a:solidFill>
                  <a:schemeClr val="bg1"/>
                </a:solidFill>
              </a:rPr>
              <a:t>Were workhouses so bad?</a:t>
            </a:r>
            <a:endParaRPr lang="en-US" dirty="0">
              <a:solidFill>
                <a:schemeClr val="bg1"/>
              </a:solidFill>
            </a:endParaRPr>
          </a:p>
        </p:txBody>
      </p:sp>
      <p:sp>
        <p:nvSpPr>
          <p:cNvPr id="45059" name="Rectangle 3"/>
          <p:cNvSpPr>
            <a:spLocks noGrp="1" noChangeArrowheads="1"/>
          </p:cNvSpPr>
          <p:nvPr>
            <p:ph type="subTitle" idx="1"/>
          </p:nvPr>
        </p:nvSpPr>
        <p:spPr/>
        <p:txBody>
          <a:bodyPr/>
          <a:lstStyle/>
          <a:p>
            <a:pPr eaLnBrk="1" hangingPunct="1"/>
            <a:endParaRPr lang="en-US"/>
          </a:p>
        </p:txBody>
      </p:sp>
      <p:pic>
        <p:nvPicPr>
          <p:cNvPr id="45060" name="Picture 4" descr="poor law supporter &amp; critic"/>
          <p:cNvPicPr>
            <a:picLocks noChangeAspect="1" noChangeArrowheads="1"/>
          </p:cNvPicPr>
          <p:nvPr/>
        </p:nvPicPr>
        <p:blipFill>
          <a:blip r:embed="rId2">
            <a:extLst>
              <a:ext uri="{28A0092B-C50C-407E-A947-70E740481C1C}">
                <a14:useLocalDpi xmlns:a14="http://schemas.microsoft.com/office/drawing/2010/main" val="0"/>
              </a:ext>
            </a:extLst>
          </a:blip>
          <a:srcRect l="2306" t="4211" r="4587" b="8127"/>
          <a:stretch>
            <a:fillRect/>
          </a:stretch>
        </p:blipFill>
        <p:spPr bwMode="auto">
          <a:xfrm>
            <a:off x="304800" y="12954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96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52400" y="228600"/>
            <a:ext cx="8839200" cy="701675"/>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000" b="1">
                <a:solidFill>
                  <a:srgbClr val="993300"/>
                </a:solidFill>
                <a:latin typeface="Lombardic Narrow" pitchFamily="2" charset="0"/>
              </a:rPr>
              <a:t>Worker Housing in Manchester</a:t>
            </a:r>
            <a:endParaRPr lang="en-US" sz="4000" b="1" i="1">
              <a:solidFill>
                <a:srgbClr val="993300"/>
              </a:solidFill>
              <a:latin typeface="Lombardic Narrow" pitchFamily="2" charset="0"/>
            </a:endParaRPr>
          </a:p>
        </p:txBody>
      </p:sp>
      <p:pic>
        <p:nvPicPr>
          <p:cNvPr id="46083" name="Picture 3" descr="Untitled-1"/>
          <p:cNvPicPr>
            <a:picLocks noGrp="1" noChangeAspect="1" noChangeArrowheads="1"/>
          </p:cNvPicPr>
          <p:nvPr>
            <p:ph/>
          </p:nvPr>
        </p:nvPicPr>
        <p:blipFill>
          <a:blip r:embed="rId2">
            <a:lum contrast="6000"/>
            <a:extLst>
              <a:ext uri="{28A0092B-C50C-407E-A947-70E740481C1C}">
                <a14:useLocalDpi xmlns:a14="http://schemas.microsoft.com/office/drawing/2010/main" val="0"/>
              </a:ext>
            </a:extLst>
          </a:blip>
          <a:srcRect/>
          <a:stretch>
            <a:fillRect/>
          </a:stretch>
        </p:blipFill>
        <p:spPr>
          <a:xfrm>
            <a:off x="228600" y="914400"/>
            <a:ext cx="8610600" cy="5892800"/>
          </a:xfrm>
          <a:noFill/>
          <a:ln w="19050">
            <a:solidFill>
              <a:srgbClr val="744D26"/>
            </a:solidFill>
            <a:miter lim="800000"/>
            <a:headEnd/>
            <a:tailEnd/>
          </a:ln>
        </p:spPr>
      </p:pic>
    </p:spTree>
    <p:extLst>
      <p:ext uri="{BB962C8B-B14F-4D97-AF65-F5344CB8AC3E}">
        <p14:creationId xmlns:p14="http://schemas.microsoft.com/office/powerpoint/2010/main" val="244057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hurrier"/>
          <p:cNvPicPr>
            <a:picLocks noChangeAspect="1" noChangeArrowheads="1"/>
          </p:cNvPicPr>
          <p:nvPr/>
        </p:nvPicPr>
        <p:blipFill>
          <a:blip r:embed="rId2">
            <a:lum contrast="6000"/>
            <a:extLst>
              <a:ext uri="{28A0092B-C50C-407E-A947-70E740481C1C}">
                <a14:useLocalDpi xmlns:a14="http://schemas.microsoft.com/office/drawing/2010/main" val="0"/>
              </a:ext>
            </a:extLst>
          </a:blip>
          <a:srcRect b="4274"/>
          <a:stretch>
            <a:fillRect/>
          </a:stretch>
        </p:blipFill>
        <p:spPr bwMode="auto">
          <a:xfrm>
            <a:off x="0" y="0"/>
            <a:ext cx="5943600" cy="36576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68612" name="Rectangle 4"/>
          <p:cNvSpPr>
            <a:spLocks noChangeArrowheads="1"/>
          </p:cNvSpPr>
          <p:nvPr/>
        </p:nvSpPr>
        <p:spPr bwMode="auto">
          <a:xfrm>
            <a:off x="6761163" y="2014538"/>
            <a:ext cx="1835150" cy="946150"/>
          </a:xfrm>
          <a:prstGeom prst="rect">
            <a:avLst/>
          </a:prstGeom>
          <a:noFill/>
          <a:ln w="9525">
            <a:noFill/>
            <a:miter lim="800000"/>
            <a:headEnd/>
            <a:tailEnd/>
          </a:ln>
          <a:effectLst/>
        </p:spPr>
        <p:txBody>
          <a:bodyPr wrap="none">
            <a:spAutoFit/>
          </a:bodyPr>
          <a:lstStyle/>
          <a:p>
            <a:pPr algn="ctr">
              <a:defRPr/>
            </a:pPr>
            <a:r>
              <a:rPr lang="en-US" sz="2800">
                <a:solidFill>
                  <a:srgbClr val="003399"/>
                </a:solidFill>
                <a:effectLst>
                  <a:outerShdw blurRad="38100" dist="38100" dir="2700000" algn="tl">
                    <a:srgbClr val="C0C0C0"/>
                  </a:outerShdw>
                </a:effectLst>
                <a:latin typeface="Comic Sans MS" pitchFamily="-110" charset="0"/>
              </a:rPr>
              <a:t>Child </a:t>
            </a:r>
            <a:br>
              <a:rPr lang="en-US" sz="2800">
                <a:solidFill>
                  <a:srgbClr val="003399"/>
                </a:solidFill>
                <a:effectLst>
                  <a:outerShdw blurRad="38100" dist="38100" dir="2700000" algn="tl">
                    <a:srgbClr val="C0C0C0"/>
                  </a:outerShdw>
                </a:effectLst>
                <a:latin typeface="Comic Sans MS" pitchFamily="-110" charset="0"/>
              </a:rPr>
            </a:br>
            <a:r>
              <a:rPr lang="en-US" sz="2800">
                <a:solidFill>
                  <a:srgbClr val="003399"/>
                </a:solidFill>
                <a:effectLst>
                  <a:outerShdw blurRad="38100" dist="38100" dir="2700000" algn="tl">
                    <a:srgbClr val="C0C0C0"/>
                  </a:outerShdw>
                </a:effectLst>
                <a:latin typeface="Comic Sans MS" pitchFamily="-110" charset="0"/>
              </a:rPr>
              <a:t>“hurriers”</a:t>
            </a:r>
          </a:p>
        </p:txBody>
      </p:sp>
      <p:pic>
        <p:nvPicPr>
          <p:cNvPr id="47108" name="Picture 5" descr="coaltub"/>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657600" y="3530600"/>
            <a:ext cx="5486400" cy="33274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68610" name="Text Box 2"/>
          <p:cNvSpPr txBox="1">
            <a:spLocks noChangeArrowheads="1"/>
          </p:cNvSpPr>
          <p:nvPr/>
        </p:nvSpPr>
        <p:spPr bwMode="auto">
          <a:xfrm>
            <a:off x="1752600" y="40758"/>
            <a:ext cx="7162800" cy="861774"/>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5000" b="1" dirty="0">
                <a:solidFill>
                  <a:srgbClr val="993300"/>
                </a:solidFill>
                <a:latin typeface="Lombardic Narrow" pitchFamily="2" charset="0"/>
              </a:rPr>
              <a:t>Child Labor in the Mines</a:t>
            </a:r>
          </a:p>
        </p:txBody>
      </p:sp>
      <p:sp>
        <p:nvSpPr>
          <p:cNvPr id="2" name="TextBox 1"/>
          <p:cNvSpPr txBox="1"/>
          <p:nvPr/>
        </p:nvSpPr>
        <p:spPr>
          <a:xfrm>
            <a:off x="838201" y="4419600"/>
            <a:ext cx="2819400" cy="646331"/>
          </a:xfrm>
          <a:prstGeom prst="rect">
            <a:avLst/>
          </a:prstGeom>
          <a:noFill/>
        </p:spPr>
        <p:txBody>
          <a:bodyPr wrap="square" rtlCol="0">
            <a:spAutoFit/>
          </a:bodyPr>
          <a:lstStyle/>
          <a:p>
            <a:r>
              <a:rPr lang="en-US" b="1" dirty="0">
                <a:solidFill>
                  <a:srgbClr val="FF0000"/>
                </a:solidFill>
              </a:rPr>
              <a:t>http://www.history.com/topics/child-labor</a:t>
            </a:r>
          </a:p>
        </p:txBody>
      </p:sp>
    </p:spTree>
    <p:extLst>
      <p:ext uri="{BB962C8B-B14F-4D97-AF65-F5344CB8AC3E}">
        <p14:creationId xmlns:p14="http://schemas.microsoft.com/office/powerpoint/2010/main" val="144232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58200" cy="6019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1" name="Rectangle 3"/>
          <p:cNvSpPr>
            <a:spLocks noChangeArrowheads="1"/>
          </p:cNvSpPr>
          <p:nvPr/>
        </p:nvSpPr>
        <p:spPr bwMode="auto">
          <a:xfrm>
            <a:off x="838200" y="6491288"/>
            <a:ext cx="739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 general view of spinning room, Cornell Mill, Fall River, Mass., c.1908.</a:t>
            </a:r>
            <a:endParaRPr lang="en-US" sz="2400">
              <a:latin typeface="Times New Roman" pitchFamily="-110" charset="0"/>
            </a:endParaRPr>
          </a:p>
        </p:txBody>
      </p:sp>
    </p:spTree>
    <p:extLst>
      <p:ext uri="{BB962C8B-B14F-4D97-AF65-F5344CB8AC3E}">
        <p14:creationId xmlns:p14="http://schemas.microsoft.com/office/powerpoint/2010/main" val="244403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i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6629400" cy="5638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5" name="Rectangle 3"/>
          <p:cNvSpPr>
            <a:spLocks noChangeArrowheads="1"/>
          </p:cNvSpPr>
          <p:nvPr/>
        </p:nvSpPr>
        <p:spPr bwMode="auto">
          <a:xfrm>
            <a:off x="6629400" y="1371600"/>
            <a:ext cx="25146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pPr>
            <a:r>
              <a:rPr lang="en-US" dirty="0">
                <a:solidFill>
                  <a:schemeClr val="bg1"/>
                </a:solidFill>
              </a:rPr>
              <a:t>Rhodes Manufacturing Company</a:t>
            </a:r>
          </a:p>
          <a:p>
            <a:pPr>
              <a:lnSpc>
                <a:spcPct val="70000"/>
              </a:lnSpc>
            </a:pPr>
            <a:endParaRPr lang="en-US" dirty="0">
              <a:solidFill>
                <a:schemeClr val="bg1"/>
              </a:solidFill>
            </a:endParaRPr>
          </a:p>
          <a:p>
            <a:pPr>
              <a:lnSpc>
                <a:spcPct val="70000"/>
              </a:lnSpc>
            </a:pPr>
            <a:r>
              <a:rPr lang="en-US" dirty="0">
                <a:solidFill>
                  <a:schemeClr val="bg1"/>
                </a:solidFill>
              </a:rPr>
              <a:t>Lincolnton, N.C., c.1908.</a:t>
            </a:r>
          </a:p>
          <a:p>
            <a:endParaRPr lang="en-US" dirty="0">
              <a:solidFill>
                <a:schemeClr val="bg1"/>
              </a:solidFill>
            </a:endParaRPr>
          </a:p>
          <a:p>
            <a:r>
              <a:rPr lang="en-US" dirty="0">
                <a:solidFill>
                  <a:schemeClr val="bg1"/>
                </a:solidFill>
              </a:rPr>
              <a:t>A moment’s glimpse of the outer world. Said she was 11 years old. Been working over a year.</a:t>
            </a:r>
          </a:p>
        </p:txBody>
      </p:sp>
      <p:sp>
        <p:nvSpPr>
          <p:cNvPr id="2" name="TextBox 1"/>
          <p:cNvSpPr txBox="1"/>
          <p:nvPr/>
        </p:nvSpPr>
        <p:spPr>
          <a:xfrm>
            <a:off x="6705600" y="4685437"/>
            <a:ext cx="2362200" cy="1200329"/>
          </a:xfrm>
          <a:prstGeom prst="rect">
            <a:avLst/>
          </a:prstGeom>
          <a:noFill/>
        </p:spPr>
        <p:txBody>
          <a:bodyPr wrap="square" rtlCol="0">
            <a:spAutoFit/>
          </a:bodyPr>
          <a:lstStyle/>
          <a:p>
            <a:r>
              <a:rPr lang="en-US" b="1" dirty="0">
                <a:solidFill>
                  <a:srgbClr val="FF0000"/>
                </a:solidFill>
              </a:rPr>
              <a:t>http://www.history.com/topics/holidays/labor-day/videos/history-of-labor-day</a:t>
            </a:r>
          </a:p>
        </p:txBody>
      </p:sp>
    </p:spTree>
    <p:extLst>
      <p:ext uri="{BB962C8B-B14F-4D97-AF65-F5344CB8AC3E}">
        <p14:creationId xmlns:p14="http://schemas.microsoft.com/office/powerpoint/2010/main" val="323915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26" y="0"/>
            <a:ext cx="8229600" cy="1143000"/>
          </a:xfrm>
        </p:spPr>
        <p:txBody>
          <a:bodyPr>
            <a:normAutofit fontScale="90000"/>
          </a:bodyPr>
          <a:lstStyle/>
          <a:p>
            <a:r>
              <a:rPr lang="en-US" b="1" dirty="0">
                <a:solidFill>
                  <a:schemeClr val="tx2">
                    <a:lumMod val="40000"/>
                    <a:lumOff val="60000"/>
                  </a:schemeClr>
                </a:solidFill>
              </a:rPr>
              <a:t>People Move to New Industrial Cities</a:t>
            </a:r>
            <a:br>
              <a:rPr lang="en-US" b="1" dirty="0"/>
            </a:br>
            <a:endParaRPr lang="en-US" dirty="0"/>
          </a:p>
        </p:txBody>
      </p:sp>
      <p:sp>
        <p:nvSpPr>
          <p:cNvPr id="3" name="Content Placeholder 2"/>
          <p:cNvSpPr>
            <a:spLocks noGrp="1"/>
          </p:cNvSpPr>
          <p:nvPr>
            <p:ph idx="1"/>
          </p:nvPr>
        </p:nvSpPr>
        <p:spPr>
          <a:xfrm>
            <a:off x="-1" y="609600"/>
            <a:ext cx="9132455" cy="5516563"/>
          </a:xfrm>
        </p:spPr>
        <p:txBody>
          <a:bodyPr/>
          <a:lstStyle/>
          <a:p>
            <a:r>
              <a:rPr lang="en-US" b="1" dirty="0">
                <a:solidFill>
                  <a:schemeClr val="bg1"/>
                </a:solidFill>
              </a:rPr>
              <a:t>The Industrial Revolution caused rapid urbanization in Europe and North America. </a:t>
            </a:r>
          </a:p>
          <a:p>
            <a:r>
              <a:rPr lang="en-US" b="1" dirty="0">
                <a:solidFill>
                  <a:schemeClr val="bg1"/>
                </a:solidFill>
              </a:rPr>
              <a:t>Urbanization =‘s ______________________pg. 187</a:t>
            </a:r>
          </a:p>
          <a:p>
            <a:r>
              <a:rPr lang="en-US" sz="2200" dirty="0">
                <a:solidFill>
                  <a:srgbClr val="FFFF00"/>
                </a:solidFill>
              </a:rPr>
              <a:t>the process by which towns and cities are formed and become larger as more and more people begin living and working in central areas</a:t>
            </a:r>
            <a:endParaRPr lang="en-US" sz="2200" b="1" dirty="0">
              <a:solidFill>
                <a:srgbClr val="FFFF00"/>
              </a:solidFill>
            </a:endParaRPr>
          </a:p>
          <a:p>
            <a:r>
              <a:rPr lang="en-US" b="1" dirty="0">
                <a:solidFill>
                  <a:schemeClr val="bg1"/>
                </a:solidFill>
              </a:rPr>
              <a:t>In the cities people coped with noise, air pollution and nasty smells.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8" y="4105275"/>
            <a:ext cx="4544292"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05275"/>
            <a:ext cx="456045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74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Mil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915400" cy="5791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79" name="Rectangle 3"/>
          <p:cNvSpPr>
            <a:spLocks noChangeArrowheads="1"/>
          </p:cNvSpPr>
          <p:nvPr/>
        </p:nvSpPr>
        <p:spPr bwMode="auto">
          <a:xfrm>
            <a:off x="2438400" y="5867400"/>
            <a:ext cx="640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C000"/>
                </a:solidFill>
              </a:rPr>
              <a:t>Some boys and girls were so small they had to climb up on to the spinning frame to mend broken threads and to put back the empty bobbins.</a:t>
            </a:r>
            <a:r>
              <a:rPr lang="en-US" sz="2400" dirty="0">
                <a:solidFill>
                  <a:srgbClr val="FFC000"/>
                </a:solidFill>
                <a:latin typeface="Times New Roman" pitchFamily="-110" charset="0"/>
              </a:rPr>
              <a:t> </a:t>
            </a:r>
          </a:p>
        </p:txBody>
      </p:sp>
      <p:sp>
        <p:nvSpPr>
          <p:cNvPr id="50180" name="Text Box 4"/>
          <p:cNvSpPr txBox="1">
            <a:spLocks noChangeArrowheads="1"/>
          </p:cNvSpPr>
          <p:nvPr/>
        </p:nvSpPr>
        <p:spPr bwMode="auto">
          <a:xfrm>
            <a:off x="0" y="5715000"/>
            <a:ext cx="1828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Bibb Mill No. 1.</a:t>
            </a:r>
          </a:p>
          <a:p>
            <a:pPr eaLnBrk="1" hangingPunct="1"/>
            <a:r>
              <a:rPr lang="en-US"/>
              <a:t>Macon, Ga., </a:t>
            </a:r>
            <a:br>
              <a:rPr lang="en-US"/>
            </a:br>
            <a:r>
              <a:rPr lang="en-US"/>
              <a:t>c. 1908. </a:t>
            </a:r>
            <a:endParaRPr lang="en-US" sz="2400">
              <a:latin typeface="Times New Roman" pitchFamily="-110" charset="0"/>
            </a:endParaRPr>
          </a:p>
          <a:p>
            <a:pPr eaLnBrk="1" hangingPunct="1">
              <a:spcBef>
                <a:spcPct val="50000"/>
              </a:spcBef>
            </a:pPr>
            <a:endParaRPr lang="en-US" sz="2400">
              <a:latin typeface="Times New Roman" pitchFamily="-110" charset="0"/>
            </a:endParaRPr>
          </a:p>
        </p:txBody>
      </p:sp>
    </p:spTree>
    <p:extLst>
      <p:ext uri="{BB962C8B-B14F-4D97-AF65-F5344CB8AC3E}">
        <p14:creationId xmlns:p14="http://schemas.microsoft.com/office/powerpoint/2010/main" val="664654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10600" cy="5638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3" name="Rectangle 3"/>
          <p:cNvSpPr>
            <a:spLocks noChangeArrowheads="1"/>
          </p:cNvSpPr>
          <p:nvPr/>
        </p:nvSpPr>
        <p:spPr bwMode="auto">
          <a:xfrm>
            <a:off x="304800" y="5942013"/>
            <a:ext cx="8610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C000"/>
                </a:solidFill>
              </a:rPr>
              <a:t>The overseer said apologetically, "She just happened in." She was working steadily. The mills seem full of youngsters who "just happened in" or "are helping sister.”   Newberry, S.C., c.1908.</a:t>
            </a:r>
          </a:p>
        </p:txBody>
      </p:sp>
    </p:spTree>
    <p:extLst>
      <p:ext uri="{BB962C8B-B14F-4D97-AF65-F5344CB8AC3E}">
        <p14:creationId xmlns:p14="http://schemas.microsoft.com/office/powerpoint/2010/main" val="206622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acto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8915400" cy="609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27" name="Text Box 3"/>
          <p:cNvSpPr txBox="1">
            <a:spLocks noChangeArrowheads="1"/>
          </p:cNvSpPr>
          <p:nvPr/>
        </p:nvSpPr>
        <p:spPr bwMode="auto">
          <a:xfrm>
            <a:off x="1295400" y="6491288"/>
            <a:ext cx="693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9:00 p.m. at an Indiana glass works, c.1908.</a:t>
            </a:r>
            <a:endParaRPr lang="en-US" sz="2400">
              <a:latin typeface="Times New Roman" pitchFamily="-110" charset="0"/>
            </a:endParaRPr>
          </a:p>
        </p:txBody>
      </p:sp>
    </p:spTree>
    <p:extLst>
      <p:ext uri="{BB962C8B-B14F-4D97-AF65-F5344CB8AC3E}">
        <p14:creationId xmlns:p14="http://schemas.microsoft.com/office/powerpoint/2010/main" val="401212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a:p>
        </p:txBody>
      </p:sp>
      <p:sp>
        <p:nvSpPr>
          <p:cNvPr id="53251" name="Rectangle 3"/>
          <p:cNvSpPr>
            <a:spLocks noGrp="1" noChangeArrowheads="1"/>
          </p:cNvSpPr>
          <p:nvPr>
            <p:ph type="body" idx="1"/>
          </p:nvPr>
        </p:nvSpPr>
        <p:spPr/>
        <p:txBody>
          <a:bodyPr/>
          <a:lstStyle/>
          <a:p>
            <a:pPr eaLnBrk="1" hangingPunct="1"/>
            <a:endParaRPr lang="en-US"/>
          </a:p>
        </p:txBody>
      </p:sp>
      <p:pic>
        <p:nvPicPr>
          <p:cNvPr id="53252" name="Picture 4" descr="se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hughestow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038475"/>
            <a:ext cx="51054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d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97238"/>
            <a:ext cx="35814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descr="downt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551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04800"/>
            <a:ext cx="8229600" cy="1143000"/>
          </a:xfrm>
        </p:spPr>
        <p:txBody>
          <a:bodyPr/>
          <a:lstStyle/>
          <a:p>
            <a:pPr algn="l" eaLnBrk="1" hangingPunct="1"/>
            <a:r>
              <a:rPr lang="en-US" dirty="0">
                <a:solidFill>
                  <a:schemeClr val="accent4">
                    <a:lumMod val="60000"/>
                    <a:lumOff val="40000"/>
                  </a:schemeClr>
                </a:solidFill>
              </a:rPr>
              <a:t>Peeling Shrimp</a:t>
            </a:r>
          </a:p>
        </p:txBody>
      </p:sp>
      <p:sp>
        <p:nvSpPr>
          <p:cNvPr id="54275" name="Rectangle 3"/>
          <p:cNvSpPr>
            <a:spLocks noGrp="1" noChangeArrowheads="1"/>
          </p:cNvSpPr>
          <p:nvPr>
            <p:ph type="body" idx="1"/>
          </p:nvPr>
        </p:nvSpPr>
        <p:spPr/>
        <p:txBody>
          <a:bodyPr/>
          <a:lstStyle/>
          <a:p>
            <a:pPr eaLnBrk="1" hangingPunct="1"/>
            <a:endParaRPr lang="en-US"/>
          </a:p>
        </p:txBody>
      </p:sp>
      <p:pic>
        <p:nvPicPr>
          <p:cNvPr id="54276" name="Picture 5" descr="bilox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5105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descr="dun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52768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58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p:txBody>
          <a:bodyPr/>
          <a:lstStyle/>
          <a:p>
            <a:pPr eaLnBrk="1" hangingPunct="1"/>
            <a:endParaRPr lang="en-US"/>
          </a:p>
        </p:txBody>
      </p:sp>
      <p:pic>
        <p:nvPicPr>
          <p:cNvPr id="55299" name="Picture 4" descr="adolesce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70988" cy="6172200"/>
          </a:xfrm>
          <a:noFill/>
        </p:spPr>
      </p:pic>
    </p:spTree>
    <p:extLst>
      <p:ext uri="{BB962C8B-B14F-4D97-AF65-F5344CB8AC3E}">
        <p14:creationId xmlns:p14="http://schemas.microsoft.com/office/powerpoint/2010/main" val="217151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0" y="228600"/>
            <a:ext cx="9144000" cy="701675"/>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000" b="1">
                <a:solidFill>
                  <a:srgbClr val="993300"/>
                </a:solidFill>
                <a:latin typeface="Lombardic Narrow" pitchFamily="2" charset="0"/>
              </a:rPr>
              <a:t>Textile Factory</a:t>
            </a:r>
          </a:p>
        </p:txBody>
      </p:sp>
      <p:pic>
        <p:nvPicPr>
          <p:cNvPr id="56323" name="Picture 3" descr="good_mill"/>
          <p:cNvPicPr>
            <a:picLocks noChangeAspect="1" noChangeArrowheads="1"/>
          </p:cNvPicPr>
          <p:nvPr/>
        </p:nvPicPr>
        <p:blipFill>
          <a:blip r:embed="rId2">
            <a:extLst>
              <a:ext uri="{28A0092B-C50C-407E-A947-70E740481C1C}">
                <a14:useLocalDpi xmlns:a14="http://schemas.microsoft.com/office/drawing/2010/main" val="0"/>
              </a:ext>
            </a:extLst>
          </a:blip>
          <a:srcRect l="1064" r="1086"/>
          <a:stretch>
            <a:fillRect/>
          </a:stretch>
        </p:blipFill>
        <p:spPr bwMode="auto">
          <a:xfrm>
            <a:off x="228600" y="1066800"/>
            <a:ext cx="8686800" cy="55626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67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676400" y="258763"/>
            <a:ext cx="7162800" cy="731837"/>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200" b="1" dirty="0">
                <a:solidFill>
                  <a:srgbClr val="993300"/>
                </a:solidFill>
                <a:latin typeface="Lombardic Narrow" pitchFamily="2" charset="0"/>
              </a:rPr>
              <a:t>Young “Bobbin-Doffers”</a:t>
            </a:r>
            <a:endParaRPr lang="en-US" sz="3500" b="1" dirty="0">
              <a:solidFill>
                <a:srgbClr val="993300"/>
              </a:solidFill>
              <a:latin typeface="Lombardic Narrow" pitchFamily="2" charset="0"/>
            </a:endParaRPr>
          </a:p>
        </p:txBody>
      </p:sp>
      <p:pic>
        <p:nvPicPr>
          <p:cNvPr id="57347" name="Picture 3"/>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0" y="1219200"/>
            <a:ext cx="9144000" cy="54102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618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u="sng" dirty="0">
                <a:solidFill>
                  <a:schemeClr val="accent3">
                    <a:lumMod val="75000"/>
                  </a:schemeClr>
                </a:solidFill>
              </a:rPr>
              <a:t>11/5/09  Inventions PPT</a:t>
            </a:r>
            <a:br>
              <a:rPr lang="en-US" dirty="0">
                <a:solidFill>
                  <a:schemeClr val="accent3">
                    <a:lumMod val="75000"/>
                  </a:schemeClr>
                </a:solidFill>
              </a:rPr>
            </a:br>
            <a:br>
              <a:rPr lang="en-US" dirty="0">
                <a:solidFill>
                  <a:schemeClr val="accent3">
                    <a:lumMod val="75000"/>
                  </a:schemeClr>
                </a:solidFill>
              </a:rPr>
            </a:br>
            <a:r>
              <a:rPr lang="en-US" sz="2800" dirty="0">
                <a:solidFill>
                  <a:schemeClr val="accent3">
                    <a:lumMod val="75000"/>
                  </a:schemeClr>
                </a:solidFill>
              </a:rPr>
              <a:t>World History Standard: 10.3.2</a:t>
            </a:r>
          </a:p>
        </p:txBody>
      </p:sp>
      <p:sp>
        <p:nvSpPr>
          <p:cNvPr id="58371" name="Rectangle 3"/>
          <p:cNvSpPr>
            <a:spLocks noGrp="1" noChangeArrowheads="1"/>
          </p:cNvSpPr>
          <p:nvPr>
            <p:ph type="body" idx="1"/>
          </p:nvPr>
        </p:nvSpPr>
        <p:spPr/>
        <p:txBody>
          <a:bodyPr/>
          <a:lstStyle/>
          <a:p>
            <a:pPr algn="ctr" eaLnBrk="1" hangingPunct="1"/>
            <a:r>
              <a:rPr lang="en-US" sz="2400" dirty="0">
                <a:solidFill>
                  <a:schemeClr val="bg1"/>
                </a:solidFill>
              </a:rPr>
              <a:t>Examine how </a:t>
            </a:r>
            <a:r>
              <a:rPr lang="en-US" sz="2400" u="sng" dirty="0">
                <a:solidFill>
                  <a:schemeClr val="bg1"/>
                </a:solidFill>
              </a:rPr>
              <a:t>scientific</a:t>
            </a:r>
            <a:r>
              <a:rPr lang="en-US" sz="2400" dirty="0">
                <a:solidFill>
                  <a:schemeClr val="bg1"/>
                </a:solidFill>
              </a:rPr>
              <a:t> and </a:t>
            </a:r>
            <a:r>
              <a:rPr lang="en-US" sz="2400" u="sng" dirty="0">
                <a:solidFill>
                  <a:schemeClr val="bg1"/>
                </a:solidFill>
              </a:rPr>
              <a:t>technological</a:t>
            </a:r>
            <a:r>
              <a:rPr lang="en-US" sz="2400" dirty="0">
                <a:solidFill>
                  <a:schemeClr val="bg1"/>
                </a:solidFill>
              </a:rPr>
              <a:t> </a:t>
            </a:r>
          </a:p>
          <a:p>
            <a:pPr algn="ctr" eaLnBrk="1" hangingPunct="1">
              <a:buFontTx/>
              <a:buNone/>
            </a:pPr>
            <a:r>
              <a:rPr lang="en-US" sz="2400" dirty="0">
                <a:solidFill>
                  <a:schemeClr val="bg1"/>
                </a:solidFill>
              </a:rPr>
              <a:t>changes and </a:t>
            </a:r>
            <a:r>
              <a:rPr lang="en-US" sz="2400" u="sng" dirty="0">
                <a:solidFill>
                  <a:schemeClr val="bg1"/>
                </a:solidFill>
              </a:rPr>
              <a:t>new</a:t>
            </a:r>
            <a:r>
              <a:rPr lang="en-US" sz="2400" dirty="0">
                <a:solidFill>
                  <a:schemeClr val="bg1"/>
                </a:solidFill>
              </a:rPr>
              <a:t> forms of </a:t>
            </a:r>
            <a:r>
              <a:rPr lang="en-US" sz="2400" u="sng" dirty="0">
                <a:solidFill>
                  <a:schemeClr val="bg1"/>
                </a:solidFill>
              </a:rPr>
              <a:t>energy</a:t>
            </a:r>
            <a:r>
              <a:rPr lang="en-US" sz="2400" dirty="0">
                <a:solidFill>
                  <a:schemeClr val="bg1"/>
                </a:solidFill>
              </a:rPr>
              <a:t> </a:t>
            </a:r>
          </a:p>
          <a:p>
            <a:pPr algn="ctr" eaLnBrk="1" hangingPunct="1">
              <a:buFontTx/>
              <a:buNone/>
            </a:pPr>
            <a:r>
              <a:rPr lang="en-US" sz="2400" dirty="0">
                <a:solidFill>
                  <a:schemeClr val="bg1"/>
                </a:solidFill>
              </a:rPr>
              <a:t>brought about massive </a:t>
            </a:r>
          </a:p>
          <a:p>
            <a:pPr algn="ctr" eaLnBrk="1" hangingPunct="1">
              <a:buFontTx/>
              <a:buNone/>
            </a:pPr>
            <a:r>
              <a:rPr lang="en-US" sz="2400" u="sng" dirty="0">
                <a:solidFill>
                  <a:schemeClr val="bg1"/>
                </a:solidFill>
              </a:rPr>
              <a:t>social, economic and cultural change</a:t>
            </a:r>
            <a:r>
              <a:rPr lang="en-US" sz="2400" dirty="0">
                <a:solidFill>
                  <a:schemeClr val="bg1"/>
                </a:solidFill>
              </a:rPr>
              <a:t> </a:t>
            </a:r>
          </a:p>
          <a:p>
            <a:pPr algn="ctr" eaLnBrk="1" hangingPunct="1">
              <a:buFontTx/>
              <a:buNone/>
            </a:pPr>
            <a:endParaRPr lang="en-US" sz="2400" dirty="0">
              <a:solidFill>
                <a:schemeClr val="bg1"/>
              </a:solidFill>
            </a:endParaRPr>
          </a:p>
          <a:p>
            <a:pPr algn="ctr" eaLnBrk="1" hangingPunct="1">
              <a:buFontTx/>
              <a:buNone/>
            </a:pPr>
            <a:r>
              <a:rPr lang="en-US" sz="2400" dirty="0">
                <a:solidFill>
                  <a:schemeClr val="bg1"/>
                </a:solidFill>
              </a:rPr>
              <a:t>Example: </a:t>
            </a:r>
          </a:p>
          <a:p>
            <a:pPr algn="ctr" eaLnBrk="1" hangingPunct="1">
              <a:buFontTx/>
              <a:buNone/>
            </a:pPr>
            <a:r>
              <a:rPr lang="en-US" sz="2400" b="1" u="sng" dirty="0">
                <a:solidFill>
                  <a:schemeClr val="bg1"/>
                </a:solidFill>
              </a:rPr>
              <a:t>Inventions</a:t>
            </a:r>
            <a:r>
              <a:rPr lang="en-US" sz="2400" dirty="0">
                <a:solidFill>
                  <a:schemeClr val="bg1"/>
                </a:solidFill>
              </a:rPr>
              <a:t> and discoveries of </a:t>
            </a:r>
          </a:p>
          <a:p>
            <a:pPr algn="ctr" eaLnBrk="1" hangingPunct="1">
              <a:buFontTx/>
              <a:buNone/>
            </a:pPr>
            <a:r>
              <a:rPr lang="en-US" sz="2400" b="1" dirty="0">
                <a:solidFill>
                  <a:schemeClr val="bg1"/>
                </a:solidFill>
              </a:rPr>
              <a:t>James Watt, Eli Whitney, Henry Bessemer, </a:t>
            </a:r>
          </a:p>
          <a:p>
            <a:pPr algn="ctr" eaLnBrk="1" hangingPunct="1">
              <a:buFontTx/>
              <a:buNone/>
            </a:pPr>
            <a:r>
              <a:rPr lang="en-US" sz="2400" b="1" dirty="0">
                <a:solidFill>
                  <a:schemeClr val="bg1"/>
                </a:solidFill>
              </a:rPr>
              <a:t>Louis Pasteur, and Thomas Edison</a:t>
            </a:r>
          </a:p>
        </p:txBody>
      </p:sp>
    </p:spTree>
    <p:extLst>
      <p:ext uri="{BB962C8B-B14F-4D97-AF65-F5344CB8AC3E}">
        <p14:creationId xmlns:p14="http://schemas.microsoft.com/office/powerpoint/2010/main" val="2310084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219200" y="228600"/>
            <a:ext cx="7924800" cy="1311275"/>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200" b="1">
                <a:solidFill>
                  <a:srgbClr val="993300"/>
                </a:solidFill>
                <a:latin typeface="Lombardic Narrow" pitchFamily="2" charset="0"/>
              </a:rPr>
              <a:t>Richard Arkwright:</a:t>
            </a:r>
            <a:br>
              <a:rPr lang="en-US" sz="4200" b="1">
                <a:solidFill>
                  <a:srgbClr val="993300"/>
                </a:solidFill>
                <a:latin typeface="Lombardic Narrow" pitchFamily="2" charset="0"/>
              </a:rPr>
            </a:br>
            <a:r>
              <a:rPr lang="en-US" sz="3800" b="1">
                <a:solidFill>
                  <a:srgbClr val="993300"/>
                </a:solidFill>
                <a:latin typeface="Lombardic Narrow" pitchFamily="2" charset="0"/>
              </a:rPr>
              <a:t>“Pioneer of the Factory System”</a:t>
            </a:r>
          </a:p>
        </p:txBody>
      </p:sp>
      <p:pic>
        <p:nvPicPr>
          <p:cNvPr id="59395" name="Picture 3" descr="Richard_Arkw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3276600" cy="44450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pic>
        <p:nvPicPr>
          <p:cNvPr id="59396" name="Picture 4" descr="Spinning Jenny"/>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5257800" y="1981200"/>
            <a:ext cx="3417888" cy="37338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98309" name="Text Box 5"/>
          <p:cNvSpPr txBox="1">
            <a:spLocks noChangeArrowheads="1"/>
          </p:cNvSpPr>
          <p:nvPr/>
        </p:nvSpPr>
        <p:spPr bwMode="auto">
          <a:xfrm>
            <a:off x="5181600" y="5791200"/>
            <a:ext cx="3657600" cy="4572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a:solidFill>
                  <a:srgbClr val="003399"/>
                </a:solidFill>
                <a:effectLst>
                  <a:outerShdw blurRad="38100" dist="38100" dir="2700000" algn="tl">
                    <a:srgbClr val="C0C0C0"/>
                  </a:outerShdw>
                </a:effectLst>
                <a:latin typeface="Comic Sans MS" pitchFamily="-110" charset="0"/>
              </a:rPr>
              <a:t>The “Water Frame”</a:t>
            </a:r>
          </a:p>
        </p:txBody>
      </p:sp>
    </p:spTree>
    <p:extLst>
      <p:ext uri="{BB962C8B-B14F-4D97-AF65-F5344CB8AC3E}">
        <p14:creationId xmlns:p14="http://schemas.microsoft.com/office/powerpoint/2010/main" val="111878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2">
                    <a:lumMod val="75000"/>
                  </a:schemeClr>
                </a:solidFill>
              </a:rPr>
              <a:t>New Social Classes Emerge</a:t>
            </a:r>
            <a:br>
              <a:rPr lang="en-US" b="1" dirty="0">
                <a:solidFill>
                  <a:schemeClr val="bg2">
                    <a:lumMod val="75000"/>
                  </a:schemeClr>
                </a:solidFill>
              </a:rPr>
            </a:br>
            <a:endParaRPr lang="en-US" dirty="0">
              <a:solidFill>
                <a:schemeClr val="bg2">
                  <a:lumMod val="75000"/>
                </a:schemeClr>
              </a:solidFill>
            </a:endParaRPr>
          </a:p>
        </p:txBody>
      </p:sp>
      <p:sp>
        <p:nvSpPr>
          <p:cNvPr id="3" name="Content Placeholder 2"/>
          <p:cNvSpPr>
            <a:spLocks noGrp="1"/>
          </p:cNvSpPr>
          <p:nvPr>
            <p:ph idx="1"/>
          </p:nvPr>
        </p:nvSpPr>
        <p:spPr>
          <a:xfrm>
            <a:off x="4191000" y="838200"/>
            <a:ext cx="4953000" cy="6019800"/>
          </a:xfrm>
        </p:spPr>
        <p:txBody>
          <a:bodyPr>
            <a:normAutofit fontScale="85000" lnSpcReduction="10000"/>
          </a:bodyPr>
          <a:lstStyle/>
          <a:p>
            <a:r>
              <a:rPr lang="en-US" b="1" dirty="0">
                <a:solidFill>
                  <a:schemeClr val="accent1">
                    <a:lumMod val="20000"/>
                    <a:lumOff val="80000"/>
                  </a:schemeClr>
                </a:solidFill>
              </a:rPr>
              <a:t>The Industrial Revolution created two new classes of people: a </a:t>
            </a:r>
            <a:r>
              <a:rPr lang="en-US" b="1" u="sng" dirty="0">
                <a:solidFill>
                  <a:schemeClr val="tx2">
                    <a:lumMod val="60000"/>
                    <a:lumOff val="40000"/>
                  </a:schemeClr>
                </a:solidFill>
              </a:rPr>
              <a:t>1. middle class </a:t>
            </a:r>
            <a:r>
              <a:rPr lang="en-US" b="1" dirty="0">
                <a:solidFill>
                  <a:schemeClr val="accent1">
                    <a:lumMod val="20000"/>
                    <a:lumOff val="80000"/>
                  </a:schemeClr>
                </a:solidFill>
              </a:rPr>
              <a:t>of entrepreneurs whose lifestyles were fairly comfortable and an </a:t>
            </a:r>
            <a:r>
              <a:rPr lang="en-US" b="1" dirty="0">
                <a:solidFill>
                  <a:schemeClr val="tx2">
                    <a:lumMod val="60000"/>
                    <a:lumOff val="40000"/>
                  </a:schemeClr>
                </a:solidFill>
              </a:rPr>
              <a:t>industrial </a:t>
            </a:r>
            <a:r>
              <a:rPr lang="en-US" b="1" u="sng" dirty="0">
                <a:solidFill>
                  <a:schemeClr val="tx2">
                    <a:lumMod val="60000"/>
                    <a:lumOff val="40000"/>
                  </a:schemeClr>
                </a:solidFill>
              </a:rPr>
              <a:t>2. working class</a:t>
            </a:r>
            <a:r>
              <a:rPr lang="en-US" b="1" dirty="0">
                <a:solidFill>
                  <a:schemeClr val="accent1">
                    <a:lumMod val="20000"/>
                    <a:lumOff val="80000"/>
                  </a:schemeClr>
                </a:solidFill>
              </a:rPr>
              <a:t>, who packed into tenements without running water or sanitation systems.</a:t>
            </a:r>
          </a:p>
          <a:p>
            <a:r>
              <a:rPr lang="en-US" b="1" dirty="0"/>
              <a:t> </a:t>
            </a:r>
            <a:r>
              <a:rPr lang="en-US" b="1" dirty="0">
                <a:solidFill>
                  <a:schemeClr val="tx2">
                    <a:lumMod val="60000"/>
                    <a:lumOff val="40000"/>
                  </a:schemeClr>
                </a:solidFill>
              </a:rPr>
              <a:t>Some British workers staged riots in the early 1800s in protest of poor pay or working conditions. Methodism became a solace to many of the workers.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6800"/>
            <a:ext cx="4571999"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394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l="8437" r="7205"/>
          <a:stretch>
            <a:fillRect/>
          </a:stretch>
        </p:blipFill>
        <p:spPr bwMode="auto">
          <a:xfrm>
            <a:off x="2362200" y="1295400"/>
            <a:ext cx="5715000" cy="5081588"/>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99331" name="Text Box 3"/>
          <p:cNvSpPr txBox="1">
            <a:spLocks noChangeArrowheads="1"/>
          </p:cNvSpPr>
          <p:nvPr/>
        </p:nvSpPr>
        <p:spPr bwMode="auto">
          <a:xfrm>
            <a:off x="1447800" y="304800"/>
            <a:ext cx="7620000" cy="731838"/>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200" b="1">
                <a:solidFill>
                  <a:srgbClr val="993300"/>
                </a:solidFill>
                <a:latin typeface="Lombardic Narrow" pitchFamily="2" charset="0"/>
              </a:rPr>
              <a:t>John Kay’s “Flying Shuttle”</a:t>
            </a:r>
          </a:p>
        </p:txBody>
      </p:sp>
    </p:spTree>
    <p:extLst>
      <p:ext uri="{BB962C8B-B14F-4D97-AF65-F5344CB8AC3E}">
        <p14:creationId xmlns:p14="http://schemas.microsoft.com/office/powerpoint/2010/main" val="1277976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381000"/>
            <a:ext cx="8686800" cy="731838"/>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sz="4200" b="1">
                <a:solidFill>
                  <a:srgbClr val="993300"/>
                </a:solidFill>
                <a:latin typeface="Lombardic Narrow" pitchFamily="2" charset="0"/>
              </a:rPr>
              <a:t>I. James Watt’s Steam Engine</a:t>
            </a:r>
          </a:p>
        </p:txBody>
      </p:sp>
      <p:pic>
        <p:nvPicPr>
          <p:cNvPr id="61443" name="Picture 3"/>
          <p:cNvPicPr>
            <a:picLocks noGrp="1" noChangeAspect="1" noChangeArrowheads="1"/>
          </p:cNvPicPr>
          <p:nvPr>
            <p:ph/>
          </p:nvPr>
        </p:nvPicPr>
        <p:blipFill>
          <a:blip r:embed="rId2">
            <a:lum bright="-18000" contrast="6000"/>
            <a:extLst>
              <a:ext uri="{28A0092B-C50C-407E-A947-70E740481C1C}">
                <a14:useLocalDpi xmlns:a14="http://schemas.microsoft.com/office/drawing/2010/main" val="0"/>
              </a:ext>
            </a:extLst>
          </a:blip>
          <a:srcRect l="20891" r="21526"/>
          <a:stretch>
            <a:fillRect/>
          </a:stretch>
        </p:blipFill>
        <p:spPr>
          <a:xfrm>
            <a:off x="2667000" y="1066800"/>
            <a:ext cx="6477000" cy="5791200"/>
          </a:xfrm>
          <a:noFill/>
          <a:ln>
            <a:solidFill>
              <a:srgbClr val="003399"/>
            </a:solidFill>
            <a:miter lim="800000"/>
            <a:headEnd/>
            <a:tailEnd/>
          </a:ln>
        </p:spPr>
      </p:pic>
      <p:sp>
        <p:nvSpPr>
          <p:cNvPr id="61444" name="Text Box 4"/>
          <p:cNvSpPr txBox="1">
            <a:spLocks noChangeArrowheads="1"/>
          </p:cNvSpPr>
          <p:nvPr/>
        </p:nvSpPr>
        <p:spPr bwMode="auto">
          <a:xfrm>
            <a:off x="0" y="1371600"/>
            <a:ext cx="2819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UcPeriod"/>
            </a:pPr>
            <a:r>
              <a:rPr lang="en-US" sz="2400" dirty="0">
                <a:solidFill>
                  <a:schemeClr val="accent4">
                    <a:lumMod val="60000"/>
                    <a:lumOff val="40000"/>
                  </a:schemeClr>
                </a:solidFill>
              </a:rPr>
              <a:t>Steam: better source of power</a:t>
            </a:r>
          </a:p>
          <a:p>
            <a:pPr eaLnBrk="1" hangingPunct="1">
              <a:spcBef>
                <a:spcPct val="50000"/>
              </a:spcBef>
              <a:buFontTx/>
              <a:buAutoNum type="alphaUcPeriod"/>
            </a:pPr>
            <a:r>
              <a:rPr lang="en-US" sz="2400" dirty="0">
                <a:solidFill>
                  <a:schemeClr val="accent4">
                    <a:lumMod val="60000"/>
                    <a:lumOff val="40000"/>
                  </a:schemeClr>
                </a:solidFill>
              </a:rPr>
              <a:t>Units of Power named in his honor</a:t>
            </a:r>
          </a:p>
          <a:p>
            <a:pPr eaLnBrk="1" hangingPunct="1">
              <a:spcBef>
                <a:spcPct val="50000"/>
              </a:spcBef>
            </a:pPr>
            <a:r>
              <a:rPr lang="en-US" sz="2400" dirty="0">
                <a:solidFill>
                  <a:schemeClr val="accent4">
                    <a:lumMod val="60000"/>
                    <a:lumOff val="40000"/>
                  </a:schemeClr>
                </a:solidFill>
              </a:rPr>
              <a:t>		1. watts</a:t>
            </a:r>
          </a:p>
        </p:txBody>
      </p:sp>
    </p:spTree>
    <p:extLst>
      <p:ext uri="{BB962C8B-B14F-4D97-AF65-F5344CB8AC3E}">
        <p14:creationId xmlns:p14="http://schemas.microsoft.com/office/powerpoint/2010/main" val="3921754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676400" y="425450"/>
            <a:ext cx="7162800" cy="793750"/>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600" b="1">
                <a:solidFill>
                  <a:srgbClr val="993300"/>
                </a:solidFill>
                <a:latin typeface="Lombardic Narrow" pitchFamily="2" charset="0"/>
              </a:rPr>
              <a:t>Steam Tractor</a:t>
            </a:r>
            <a:endParaRPr lang="en-US" sz="3900" b="1">
              <a:solidFill>
                <a:srgbClr val="993300"/>
              </a:solidFill>
              <a:latin typeface="Lombardic Narrow" pitchFamily="2" charset="0"/>
            </a:endParaRPr>
          </a:p>
        </p:txBody>
      </p:sp>
      <p:pic>
        <p:nvPicPr>
          <p:cNvPr id="62467" name="Picture 3"/>
          <p:cNvPicPr>
            <a:picLocks noGrp="1" noChangeAspect="1" noChangeArrowheads="1"/>
          </p:cNvPicPr>
          <p:nvPr>
            <p:ph/>
          </p:nvPr>
        </p:nvPicPr>
        <p:blipFill>
          <a:blip r:embed="rId2">
            <a:lum bright="-12000" contrast="6000"/>
            <a:extLst>
              <a:ext uri="{28A0092B-C50C-407E-A947-70E740481C1C}">
                <a14:useLocalDpi xmlns:a14="http://schemas.microsoft.com/office/drawing/2010/main" val="0"/>
              </a:ext>
            </a:extLst>
          </a:blip>
          <a:srcRect l="2156" t="3120" r="2136" b="5725"/>
          <a:stretch>
            <a:fillRect/>
          </a:stretch>
        </p:blipFill>
        <p:spPr>
          <a:xfrm>
            <a:off x="304800" y="1524000"/>
            <a:ext cx="8153400" cy="5105400"/>
          </a:xfrm>
          <a:noFill/>
          <a:ln>
            <a:solidFill>
              <a:srgbClr val="003399"/>
            </a:solidFill>
            <a:miter lim="800000"/>
            <a:headEnd/>
            <a:tailEnd/>
          </a:ln>
        </p:spPr>
      </p:pic>
    </p:spTree>
    <p:extLst>
      <p:ext uri="{BB962C8B-B14F-4D97-AF65-F5344CB8AC3E}">
        <p14:creationId xmlns:p14="http://schemas.microsoft.com/office/powerpoint/2010/main" val="2019100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524000" y="381000"/>
            <a:ext cx="7162800" cy="793750"/>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600" b="1">
                <a:solidFill>
                  <a:srgbClr val="993300"/>
                </a:solidFill>
                <a:latin typeface="Lombardic Narrow" pitchFamily="2" charset="0"/>
              </a:rPr>
              <a:t>Steam Ship</a:t>
            </a:r>
            <a:endParaRPr lang="en-US" sz="3900" b="1">
              <a:solidFill>
                <a:srgbClr val="993300"/>
              </a:solidFill>
              <a:latin typeface="Lombardic Narrow" pitchFamily="2" charset="0"/>
            </a:endParaRPr>
          </a:p>
        </p:txBody>
      </p:sp>
      <p:pic>
        <p:nvPicPr>
          <p:cNvPr id="63491" name="Picture 3"/>
          <p:cNvPicPr>
            <a:picLocks noGrp="1" noChangeAspect="1" noChangeArrowheads="1"/>
          </p:cNvPicPr>
          <p:nvPr>
            <p:ph/>
          </p:nvPr>
        </p:nvPicPr>
        <p:blipFill>
          <a:blip r:embed="rId2">
            <a:lum contrast="6000"/>
            <a:extLst>
              <a:ext uri="{28A0092B-C50C-407E-A947-70E740481C1C}">
                <a14:useLocalDpi xmlns:a14="http://schemas.microsoft.com/office/drawing/2010/main" val="0"/>
              </a:ext>
            </a:extLst>
          </a:blip>
          <a:srcRect/>
          <a:stretch>
            <a:fillRect/>
          </a:stretch>
        </p:blipFill>
        <p:spPr>
          <a:xfrm>
            <a:off x="228600" y="1219200"/>
            <a:ext cx="8229600" cy="5410200"/>
          </a:xfrm>
          <a:noFill/>
          <a:ln>
            <a:solidFill>
              <a:srgbClr val="003399"/>
            </a:solidFill>
            <a:miter lim="800000"/>
            <a:headEnd/>
            <a:tailEnd/>
          </a:ln>
        </p:spPr>
      </p:pic>
    </p:spTree>
    <p:extLst>
      <p:ext uri="{BB962C8B-B14F-4D97-AF65-F5344CB8AC3E}">
        <p14:creationId xmlns:p14="http://schemas.microsoft.com/office/powerpoint/2010/main" val="614739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371600" y="349250"/>
            <a:ext cx="7620000" cy="793750"/>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600" b="1">
                <a:solidFill>
                  <a:srgbClr val="993300"/>
                </a:solidFill>
                <a:latin typeface="Lombardic Narrow" pitchFamily="2" charset="0"/>
              </a:rPr>
              <a:t>Early Steam Locomotive</a:t>
            </a:r>
            <a:endParaRPr lang="en-US" sz="3900" b="1">
              <a:solidFill>
                <a:srgbClr val="993300"/>
              </a:solidFill>
              <a:latin typeface="Lombardic Narrow" pitchFamily="2" charset="0"/>
            </a:endParaRPr>
          </a:p>
        </p:txBody>
      </p:sp>
      <p:pic>
        <p:nvPicPr>
          <p:cNvPr id="64515" name="Picture 3"/>
          <p:cNvPicPr>
            <a:picLocks noGrp="1" noChangeAspect="1" noChangeArrowheads="1"/>
          </p:cNvPicPr>
          <p:nvPr>
            <p:ph/>
          </p:nvPr>
        </p:nvPicPr>
        <p:blipFill>
          <a:blip r:embed="rId2">
            <a:lum bright="-12000" contrast="6000"/>
            <a:extLst>
              <a:ext uri="{28A0092B-C50C-407E-A947-70E740481C1C}">
                <a14:useLocalDpi xmlns:a14="http://schemas.microsoft.com/office/drawing/2010/main" val="0"/>
              </a:ext>
            </a:extLst>
          </a:blip>
          <a:srcRect/>
          <a:stretch>
            <a:fillRect/>
          </a:stretch>
        </p:blipFill>
        <p:spPr>
          <a:xfrm>
            <a:off x="381000" y="1093788"/>
            <a:ext cx="8245475" cy="5611812"/>
          </a:xfrm>
          <a:noFill/>
          <a:ln>
            <a:solidFill>
              <a:srgbClr val="003399"/>
            </a:solidFill>
            <a:miter lim="800000"/>
            <a:headEnd/>
            <a:tailEnd/>
          </a:ln>
        </p:spPr>
      </p:pic>
      <p:pic>
        <p:nvPicPr>
          <p:cNvPr id="64516" name="Picture 5" descr="http://www.heathersanimations.com/trains/afficher_ima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638" y="36513"/>
            <a:ext cx="1981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539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353" y="0"/>
            <a:ext cx="8229600" cy="1143000"/>
          </a:xfrm>
        </p:spPr>
        <p:txBody>
          <a:bodyPr/>
          <a:lstStyle/>
          <a:p>
            <a:pPr algn="l" eaLnBrk="1" hangingPunct="1"/>
            <a:r>
              <a:rPr lang="en-US" dirty="0">
                <a:solidFill>
                  <a:schemeClr val="bg1"/>
                </a:solidFill>
              </a:rPr>
              <a:t>II. Eli Whitney</a:t>
            </a:r>
          </a:p>
        </p:txBody>
      </p:sp>
      <p:sp>
        <p:nvSpPr>
          <p:cNvPr id="65539" name="Rectangle 3"/>
          <p:cNvSpPr>
            <a:spLocks noGrp="1" noChangeArrowheads="1"/>
          </p:cNvSpPr>
          <p:nvPr>
            <p:ph type="body" idx="1"/>
          </p:nvPr>
        </p:nvSpPr>
        <p:spPr>
          <a:xfrm>
            <a:off x="-8860" y="1524000"/>
            <a:ext cx="8229600" cy="4525963"/>
          </a:xfrm>
        </p:spPr>
        <p:txBody>
          <a:bodyPr/>
          <a:lstStyle/>
          <a:p>
            <a:pPr eaLnBrk="1" hangingPunct="1">
              <a:buFontTx/>
              <a:buNone/>
            </a:pPr>
            <a:r>
              <a:rPr lang="en-US" dirty="0"/>
              <a:t>	</a:t>
            </a:r>
            <a:r>
              <a:rPr lang="en-US" dirty="0">
                <a:solidFill>
                  <a:schemeClr val="bg1"/>
                </a:solidFill>
              </a:rPr>
              <a:t>A. Invented the Cotton Gin</a:t>
            </a:r>
          </a:p>
          <a:p>
            <a:pPr eaLnBrk="1" hangingPunct="1">
              <a:buFontTx/>
              <a:buNone/>
            </a:pPr>
            <a:r>
              <a:rPr lang="en-US" dirty="0">
                <a:solidFill>
                  <a:schemeClr val="bg1"/>
                </a:solidFill>
              </a:rPr>
              <a:t>		1. increased cotton production</a:t>
            </a:r>
          </a:p>
          <a:p>
            <a:pPr eaLnBrk="1" hangingPunct="1">
              <a:buFontTx/>
              <a:buNone/>
            </a:pPr>
            <a:r>
              <a:rPr lang="en-US" dirty="0">
                <a:solidFill>
                  <a:schemeClr val="bg1"/>
                </a:solidFill>
              </a:rPr>
              <a:t>		2. takes the seeds out </a:t>
            </a:r>
          </a:p>
        </p:txBody>
      </p:sp>
      <p:pic>
        <p:nvPicPr>
          <p:cNvPr id="65540" name="Picture 5" descr="cotton_g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95" y="-32602"/>
            <a:ext cx="2956010" cy="285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ts2.mm.bing.net/images/thumbnail.aspx?q=1333842678297&amp;id=e5329603f0b4709cf3b07c56ae1819c5">
            <a:hlinkClick r:id="rId3" tooltip="Caption Eli Whitney. Credit Stock Montage/Hulton Archive/Getty Images ..."/>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 y="3363039"/>
            <a:ext cx="2516372" cy="34949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gardenofpraise.com/images/cotton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427" y="3363039"/>
            <a:ext cx="4736573" cy="353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36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eaLnBrk="1" hangingPunct="1"/>
            <a:r>
              <a:rPr lang="en-US" dirty="0">
                <a:solidFill>
                  <a:schemeClr val="bg1">
                    <a:lumMod val="75000"/>
                  </a:schemeClr>
                </a:solidFill>
              </a:rPr>
              <a:t>III. Henry Bessemer</a:t>
            </a:r>
          </a:p>
        </p:txBody>
      </p:sp>
      <p:sp>
        <p:nvSpPr>
          <p:cNvPr id="66563" name="Rectangle 3"/>
          <p:cNvSpPr>
            <a:spLocks noGrp="1" noChangeArrowheads="1"/>
          </p:cNvSpPr>
          <p:nvPr>
            <p:ph type="body" idx="1"/>
          </p:nvPr>
        </p:nvSpPr>
        <p:spPr>
          <a:xfrm>
            <a:off x="685800" y="1371600"/>
            <a:ext cx="8458200" cy="2697163"/>
          </a:xfrm>
        </p:spPr>
        <p:txBody>
          <a:bodyPr/>
          <a:lstStyle/>
          <a:p>
            <a:pPr eaLnBrk="1" hangingPunct="1">
              <a:buFontTx/>
              <a:buNone/>
            </a:pPr>
            <a:r>
              <a:rPr lang="en-US" dirty="0">
                <a:solidFill>
                  <a:schemeClr val="bg1">
                    <a:lumMod val="75000"/>
                  </a:schemeClr>
                </a:solidFill>
              </a:rPr>
              <a:t>	A. Bessemer Process </a:t>
            </a:r>
          </a:p>
          <a:p>
            <a:pPr eaLnBrk="1" hangingPunct="1">
              <a:buFontTx/>
              <a:buNone/>
            </a:pPr>
            <a:r>
              <a:rPr lang="en-US" dirty="0">
                <a:solidFill>
                  <a:schemeClr val="bg1">
                    <a:lumMod val="75000"/>
                  </a:schemeClr>
                </a:solidFill>
              </a:rPr>
              <a:t>		1. Quick/cheap steel out of iron</a:t>
            </a:r>
          </a:p>
          <a:p>
            <a:pPr eaLnBrk="1" hangingPunct="1">
              <a:buFontTx/>
              <a:buNone/>
            </a:pPr>
            <a:r>
              <a:rPr lang="en-US" dirty="0">
                <a:solidFill>
                  <a:schemeClr val="bg1">
                    <a:lumMod val="75000"/>
                  </a:schemeClr>
                </a:solidFill>
              </a:rPr>
              <a:t>		2. used 4 train tracks, bridges </a:t>
            </a:r>
            <a:r>
              <a:rPr lang="en-US" dirty="0" err="1">
                <a:solidFill>
                  <a:schemeClr val="bg1">
                    <a:lumMod val="75000"/>
                  </a:schemeClr>
                </a:solidFill>
              </a:rPr>
              <a:t>etc</a:t>
            </a:r>
            <a:endParaRPr lang="en-US" dirty="0">
              <a:solidFill>
                <a:schemeClr val="bg1">
                  <a:lumMod val="75000"/>
                </a:schemeClr>
              </a:solidFill>
            </a:endParaRPr>
          </a:p>
          <a:p>
            <a:pPr eaLnBrk="1" hangingPunct="1">
              <a:buFontTx/>
              <a:buNone/>
            </a:pPr>
            <a:r>
              <a:rPr lang="en-US" dirty="0"/>
              <a:t>	</a:t>
            </a:r>
          </a:p>
        </p:txBody>
      </p:sp>
      <p:pic>
        <p:nvPicPr>
          <p:cNvPr id="66564" name="Picture 5" descr="Image:Henry Bessem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025" y="3124200"/>
            <a:ext cx="32035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525" y="5943600"/>
            <a:ext cx="5797550" cy="553998"/>
          </a:xfrm>
          <a:prstGeom prst="rect">
            <a:avLst/>
          </a:prstGeom>
          <a:noFill/>
        </p:spPr>
        <p:txBody>
          <a:bodyPr wrap="square" rtlCol="0">
            <a:spAutoFit/>
          </a:bodyPr>
          <a:lstStyle/>
          <a:p>
            <a:r>
              <a:rPr lang="en-US" sz="1200" dirty="0">
                <a:hlinkClick r:id="rId4"/>
              </a:rPr>
              <a:t>https://www.youtube.com/watch?v=dypdoLm4Rn8&amp;list=PLG41HV5r0aEKYd6yd6R6GUSb2ksZJnwix&amp;index=4</a:t>
            </a:r>
            <a:r>
              <a:rPr lang="en-US" sz="1200" dirty="0"/>
              <a:t> </a:t>
            </a:r>
            <a:r>
              <a:rPr lang="en-US" dirty="0">
                <a:solidFill>
                  <a:srgbClr val="92D050"/>
                </a:solidFill>
              </a:rPr>
              <a:t>Bessemer Converter</a:t>
            </a:r>
            <a:endParaRPr lang="en-US" sz="1200" dirty="0">
              <a:solidFill>
                <a:srgbClr val="92D050"/>
              </a:solidFill>
            </a:endParaRPr>
          </a:p>
        </p:txBody>
      </p:sp>
    </p:spTree>
    <p:extLst>
      <p:ext uri="{BB962C8B-B14F-4D97-AF65-F5344CB8AC3E}">
        <p14:creationId xmlns:p14="http://schemas.microsoft.com/office/powerpoint/2010/main" val="36700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0" y="9525"/>
            <a:ext cx="7162800" cy="731838"/>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200" b="1" dirty="0">
                <a:solidFill>
                  <a:srgbClr val="993300"/>
                </a:solidFill>
                <a:latin typeface="Lombardic Narrow" pitchFamily="2" charset="0"/>
              </a:rPr>
              <a:t>“The Great Land Serpent”</a:t>
            </a:r>
            <a:endParaRPr lang="en-US" sz="4200" b="1" i="1" dirty="0">
              <a:solidFill>
                <a:srgbClr val="993300"/>
              </a:solidFill>
              <a:latin typeface="Lombardic Narrow" pitchFamily="2" charset="0"/>
            </a:endParaRPr>
          </a:p>
        </p:txBody>
      </p:sp>
      <p:pic>
        <p:nvPicPr>
          <p:cNvPr id="67587" name="Picture 3" descr="cartoon-RR the great land serpen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662238" y="609600"/>
            <a:ext cx="3917950" cy="57150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pic>
        <p:nvPicPr>
          <p:cNvPr id="67588" name="Picture 5" descr="http://www.heathersanimations.com/trains/eisenbahn1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268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0" y="228600"/>
            <a:ext cx="7543800" cy="731838"/>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200" b="1">
                <a:solidFill>
                  <a:srgbClr val="993300"/>
                </a:solidFill>
                <a:latin typeface="Lombardic Narrow" pitchFamily="2" charset="0"/>
              </a:rPr>
              <a:t>The Impact of the Railroad</a:t>
            </a:r>
          </a:p>
        </p:txBody>
      </p:sp>
      <p:pic>
        <p:nvPicPr>
          <p:cNvPr id="68611" name="Picture 3" descr="impact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618" b="3030"/>
          <a:stretch>
            <a:fillRect/>
          </a:stretch>
        </p:blipFill>
        <p:spPr bwMode="auto">
          <a:xfrm>
            <a:off x="1676400" y="914400"/>
            <a:ext cx="6096000" cy="58674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99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l" eaLnBrk="1" hangingPunct="1"/>
            <a:r>
              <a:rPr lang="en-US" dirty="0">
                <a:solidFill>
                  <a:srgbClr val="FF0000"/>
                </a:solidFill>
              </a:rPr>
              <a:t>IV. Railroads</a:t>
            </a:r>
          </a:p>
        </p:txBody>
      </p:sp>
      <p:sp>
        <p:nvSpPr>
          <p:cNvPr id="69635" name="Rectangle 3"/>
          <p:cNvSpPr>
            <a:spLocks noGrp="1" noChangeArrowheads="1"/>
          </p:cNvSpPr>
          <p:nvPr>
            <p:ph type="body" sz="half" idx="1"/>
          </p:nvPr>
        </p:nvSpPr>
        <p:spPr>
          <a:xfrm>
            <a:off x="457200" y="1600200"/>
            <a:ext cx="7696200" cy="4525963"/>
          </a:xfrm>
        </p:spPr>
        <p:txBody>
          <a:bodyPr/>
          <a:lstStyle/>
          <a:p>
            <a:pPr eaLnBrk="1" hangingPunct="1">
              <a:buFontTx/>
              <a:buNone/>
            </a:pPr>
            <a:r>
              <a:rPr lang="en-US" sz="2800" dirty="0"/>
              <a:t>	</a:t>
            </a:r>
            <a:r>
              <a:rPr lang="en-US" sz="2800" dirty="0">
                <a:solidFill>
                  <a:srgbClr val="FF0000"/>
                </a:solidFill>
              </a:rPr>
              <a:t>A.  Better steel (Bessemer Process)</a:t>
            </a:r>
          </a:p>
          <a:p>
            <a:pPr eaLnBrk="1" hangingPunct="1">
              <a:buFontTx/>
              <a:buNone/>
            </a:pPr>
            <a:r>
              <a:rPr lang="en-US" sz="2800" dirty="0">
                <a:solidFill>
                  <a:srgbClr val="FF0000"/>
                </a:solidFill>
              </a:rPr>
              <a:t>	B. Trains didn’t have to follow a river</a:t>
            </a:r>
          </a:p>
        </p:txBody>
      </p:sp>
      <p:pic>
        <p:nvPicPr>
          <p:cNvPr id="69636" name="Picture 6" descr="rock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2819400"/>
            <a:ext cx="4343400" cy="3852863"/>
          </a:xfrm>
          <a:noFill/>
        </p:spPr>
      </p:pic>
      <p:sp>
        <p:nvSpPr>
          <p:cNvPr id="69637" name="Rectangle 8"/>
          <p:cNvSpPr>
            <a:spLocks noChangeArrowheads="1"/>
          </p:cNvSpPr>
          <p:nvPr/>
        </p:nvSpPr>
        <p:spPr bwMode="auto">
          <a:xfrm>
            <a:off x="52387" y="5759450"/>
            <a:ext cx="4748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t>George Stephenson's Rocket locomotive. Photograph, 19th century.</a:t>
            </a:r>
          </a:p>
          <a:p>
            <a:r>
              <a:rPr lang="en-US" sz="1200" dirty="0">
                <a:hlinkClick r:id="rId3"/>
              </a:rPr>
              <a:t>https://www.youtube.com/watch?v=RhDSERcl8ZI</a:t>
            </a:r>
            <a:r>
              <a:rPr lang="en-US" sz="1200" dirty="0"/>
              <a:t> Stephenson's Rocket HD</a:t>
            </a:r>
          </a:p>
        </p:txBody>
      </p:sp>
    </p:spTree>
    <p:extLst>
      <p:ext uri="{BB962C8B-B14F-4D97-AF65-F5344CB8AC3E}">
        <p14:creationId xmlns:p14="http://schemas.microsoft.com/office/powerpoint/2010/main" val="3058796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81"/>
            <a:ext cx="8229600" cy="1143000"/>
          </a:xfrm>
        </p:spPr>
        <p:txBody>
          <a:bodyPr>
            <a:normAutofit fontScale="90000"/>
          </a:bodyPr>
          <a:lstStyle/>
          <a:p>
            <a:r>
              <a:rPr lang="en-US" dirty="0">
                <a:solidFill>
                  <a:schemeClr val="accent3">
                    <a:lumMod val="40000"/>
                    <a:lumOff val="60000"/>
                  </a:schemeClr>
                </a:solidFill>
              </a:rPr>
              <a:t>Life in the Factories and Mines</a:t>
            </a:r>
            <a:br>
              <a:rPr lang="en-US" dirty="0">
                <a:solidFill>
                  <a:schemeClr val="accent3">
                    <a:lumMod val="40000"/>
                    <a:lumOff val="60000"/>
                  </a:schemeClr>
                </a:solidFill>
              </a:rPr>
            </a:br>
            <a:endParaRPr lang="en-US" dirty="0">
              <a:solidFill>
                <a:schemeClr val="accent3">
                  <a:lumMod val="40000"/>
                  <a:lumOff val="60000"/>
                </a:schemeClr>
              </a:solidFill>
            </a:endParaRPr>
          </a:p>
        </p:txBody>
      </p:sp>
      <p:sp>
        <p:nvSpPr>
          <p:cNvPr id="3" name="Content Placeholder 2"/>
          <p:cNvSpPr>
            <a:spLocks noGrp="1"/>
          </p:cNvSpPr>
          <p:nvPr>
            <p:ph idx="1"/>
          </p:nvPr>
        </p:nvSpPr>
        <p:spPr>
          <a:xfrm>
            <a:off x="0" y="3057525"/>
            <a:ext cx="9067800" cy="3800475"/>
          </a:xfrm>
        </p:spPr>
        <p:txBody>
          <a:bodyPr>
            <a:normAutofit/>
          </a:bodyPr>
          <a:lstStyle/>
          <a:p>
            <a:r>
              <a:rPr lang="en-US" sz="2800" b="1" dirty="0">
                <a:solidFill>
                  <a:schemeClr val="accent3">
                    <a:lumMod val="60000"/>
                    <a:lumOff val="40000"/>
                  </a:schemeClr>
                </a:solidFill>
              </a:rPr>
              <a:t>Days were long in the factories and mines and days off were few. Accidents maimed people; dust in the mines made people sick. </a:t>
            </a:r>
          </a:p>
          <a:p>
            <a:r>
              <a:rPr lang="en-US" sz="2800" b="1" dirty="0">
                <a:solidFill>
                  <a:schemeClr val="accent3">
                    <a:lumMod val="75000"/>
                  </a:schemeClr>
                </a:solidFill>
              </a:rPr>
              <a:t> Women workers had no rest between factory and home work. Children also worked to keep food on the table.</a:t>
            </a:r>
          </a:p>
          <a:p>
            <a:r>
              <a:rPr lang="en-US" sz="2800" b="1" dirty="0">
                <a:solidFill>
                  <a:srgbClr val="FFFF00"/>
                </a:solidFill>
              </a:rPr>
              <a:t>Employers could pay women less so they were a large majority of early factory workers (BM?)</a:t>
            </a:r>
          </a:p>
          <a:p>
            <a:r>
              <a:rPr lang="en-US" sz="1100" dirty="0">
                <a:hlinkClick r:id="rId2"/>
              </a:rPr>
              <a:t>http://www.history.com/topics/industrial-revolution/videos/characteristics-of-early-factory-girls?m=528e394da93ae&amp;s=undefined&amp;f=1&amp;free=false</a:t>
            </a:r>
            <a:r>
              <a:rPr lang="en-US" sz="1100" dirty="0"/>
              <a:t> Characteristics of Early Factory Girls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33400"/>
            <a:ext cx="51816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513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447800" y="152400"/>
            <a:ext cx="7543800" cy="731838"/>
          </a:xfrm>
          <a:prstGeom prst="rect">
            <a:avLst/>
          </a:prstGeom>
          <a:noFill/>
          <a:ln w="9525">
            <a:noFill/>
            <a:miter lim="800000"/>
            <a:headEnd/>
            <a:tailEnd/>
          </a:ln>
          <a:effectLst>
            <a:outerShdw blurRad="63500" dist="17961" dir="2700000"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200" b="1">
                <a:solidFill>
                  <a:srgbClr val="993300"/>
                </a:solidFill>
                <a:latin typeface="Lombardic Narrow" pitchFamily="2" charset="0"/>
              </a:rPr>
              <a:t>Railroads on the Continent</a:t>
            </a:r>
          </a:p>
        </p:txBody>
      </p:sp>
      <p:pic>
        <p:nvPicPr>
          <p:cNvPr id="70659" name="Picture 3" descr="map-EuropeanRailways-19c"/>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133600" y="914400"/>
            <a:ext cx="6248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805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l" eaLnBrk="1" hangingPunct="1"/>
            <a:r>
              <a:rPr lang="en-US" dirty="0"/>
              <a:t>V. Louis </a:t>
            </a:r>
            <a:r>
              <a:rPr lang="en-US" dirty="0">
                <a:solidFill>
                  <a:schemeClr val="bg1"/>
                </a:solidFill>
              </a:rPr>
              <a:t>Pasteur</a:t>
            </a:r>
          </a:p>
        </p:txBody>
      </p:sp>
      <p:sp>
        <p:nvSpPr>
          <p:cNvPr id="71683" name="Rectangle 3"/>
          <p:cNvSpPr>
            <a:spLocks noGrp="1" noChangeArrowheads="1"/>
          </p:cNvSpPr>
          <p:nvPr>
            <p:ph type="body" idx="1"/>
          </p:nvPr>
        </p:nvSpPr>
        <p:spPr/>
        <p:txBody>
          <a:bodyPr/>
          <a:lstStyle/>
          <a:p>
            <a:pPr eaLnBrk="1" hangingPunct="1">
              <a:buFontTx/>
              <a:buNone/>
            </a:pPr>
            <a:r>
              <a:rPr lang="en-US" dirty="0"/>
              <a:t>	</a:t>
            </a:r>
            <a:r>
              <a:rPr lang="en-US" dirty="0">
                <a:solidFill>
                  <a:schemeClr val="bg1"/>
                </a:solidFill>
              </a:rPr>
              <a:t>A. Pasteurization (sterilization of liquids)</a:t>
            </a:r>
          </a:p>
          <a:p>
            <a:pPr eaLnBrk="1" hangingPunct="1">
              <a:buFontTx/>
              <a:buNone/>
            </a:pPr>
            <a:r>
              <a:rPr lang="en-US" dirty="0">
                <a:solidFill>
                  <a:schemeClr val="bg1"/>
                </a:solidFill>
              </a:rPr>
              <a:t>		1. Increased life of products</a:t>
            </a:r>
          </a:p>
          <a:p>
            <a:pPr eaLnBrk="1" hangingPunct="1">
              <a:buFontTx/>
              <a:buNone/>
            </a:pPr>
            <a:r>
              <a:rPr lang="en-US" dirty="0">
                <a:solidFill>
                  <a:schemeClr val="bg1"/>
                </a:solidFill>
              </a:rPr>
              <a:t>			i. ex: milk</a:t>
            </a:r>
          </a:p>
          <a:p>
            <a:pPr eaLnBrk="1" hangingPunct="1">
              <a:buFontTx/>
              <a:buNone/>
            </a:pPr>
            <a:r>
              <a:rPr lang="en-US" dirty="0">
                <a:solidFill>
                  <a:schemeClr val="bg1"/>
                </a:solidFill>
              </a:rPr>
              <a:t>	B. Germ Theory</a:t>
            </a:r>
          </a:p>
          <a:p>
            <a:pPr eaLnBrk="1" hangingPunct="1">
              <a:buFontTx/>
              <a:buNone/>
            </a:pPr>
            <a:r>
              <a:rPr lang="en-US" dirty="0">
                <a:solidFill>
                  <a:schemeClr val="bg1"/>
                </a:solidFill>
              </a:rPr>
              <a:t>		1. Certain microbes cause infection</a:t>
            </a:r>
          </a:p>
          <a:p>
            <a:pPr eaLnBrk="1" hangingPunct="1">
              <a:buFontTx/>
              <a:buNone/>
            </a:pPr>
            <a:r>
              <a:rPr lang="en-US" dirty="0"/>
              <a:t>	</a:t>
            </a:r>
          </a:p>
        </p:txBody>
      </p:sp>
    </p:spTree>
    <p:extLst>
      <p:ext uri="{BB962C8B-B14F-4D97-AF65-F5344CB8AC3E}">
        <p14:creationId xmlns:p14="http://schemas.microsoft.com/office/powerpoint/2010/main" val="670376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en-US"/>
          </a:p>
        </p:txBody>
      </p:sp>
      <p:sp>
        <p:nvSpPr>
          <p:cNvPr id="72707" name="Rectangle 3"/>
          <p:cNvSpPr>
            <a:spLocks noGrp="1" noChangeArrowheads="1"/>
          </p:cNvSpPr>
          <p:nvPr>
            <p:ph type="body" idx="1"/>
          </p:nvPr>
        </p:nvSpPr>
        <p:spPr>
          <a:xfrm>
            <a:off x="4343400" y="1600200"/>
            <a:ext cx="4800600" cy="4525963"/>
          </a:xfrm>
        </p:spPr>
        <p:txBody>
          <a:bodyPr/>
          <a:lstStyle/>
          <a:p>
            <a:pPr eaLnBrk="1" hangingPunct="1">
              <a:buFontTx/>
              <a:buNone/>
            </a:pPr>
            <a:r>
              <a:rPr lang="en-US"/>
              <a:t>"</a:t>
            </a:r>
            <a:r>
              <a:rPr lang="en-US" i="1"/>
              <a:t>Genius is one percent inspiration, ninety-nine percent perspiration." </a:t>
            </a:r>
          </a:p>
          <a:p>
            <a:pPr eaLnBrk="1" hangingPunct="1">
              <a:buFontTx/>
              <a:buNone/>
            </a:pPr>
            <a:endParaRPr lang="en-US" i="1"/>
          </a:p>
          <a:p>
            <a:pPr eaLnBrk="1" hangingPunct="1">
              <a:buFontTx/>
              <a:buNone/>
            </a:pPr>
            <a:r>
              <a:rPr lang="en-US" i="1"/>
              <a:t>	- Thomas Alva Edison, </a:t>
            </a:r>
          </a:p>
          <a:p>
            <a:pPr eaLnBrk="1" hangingPunct="1">
              <a:buFontTx/>
              <a:buNone/>
            </a:pPr>
            <a:r>
              <a:rPr lang="en-US" i="1"/>
              <a:t>	</a:t>
            </a:r>
            <a:r>
              <a:rPr lang="en-US" i="1">
                <a:hlinkClick r:id="rId2" tooltip="Harper's Magazine"/>
              </a:rPr>
              <a:t>Harper's Monthly</a:t>
            </a:r>
            <a:r>
              <a:rPr lang="en-US" i="1"/>
              <a:t> (September 1932)</a:t>
            </a:r>
          </a:p>
        </p:txBody>
      </p:sp>
      <p:pic>
        <p:nvPicPr>
          <p:cNvPr id="72708" name="Picture 7" descr="225px-Thomas_Edison">
            <a:hlinkClick r:id="rId3" tooltip="Thomas Edison.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37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gifs.net/Animation11/Computers_and_Technology/Lamps_and_Bulbs/Big_bulb.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7525" y="228600"/>
            <a:ext cx="723900" cy="89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70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l" eaLnBrk="1" hangingPunct="1"/>
            <a:r>
              <a:rPr lang="en-US" dirty="0">
                <a:solidFill>
                  <a:srgbClr val="FFFF00"/>
                </a:solidFill>
              </a:rPr>
              <a:t>VI. Thomas Edison</a:t>
            </a:r>
          </a:p>
        </p:txBody>
      </p:sp>
      <p:sp>
        <p:nvSpPr>
          <p:cNvPr id="73731" name="Rectangle 3"/>
          <p:cNvSpPr>
            <a:spLocks noGrp="1" noChangeArrowheads="1"/>
          </p:cNvSpPr>
          <p:nvPr>
            <p:ph type="body" idx="1"/>
          </p:nvPr>
        </p:nvSpPr>
        <p:spPr/>
        <p:txBody>
          <a:bodyPr/>
          <a:lstStyle/>
          <a:p>
            <a:pPr eaLnBrk="1" hangingPunct="1">
              <a:buFontTx/>
              <a:buNone/>
            </a:pPr>
            <a:r>
              <a:rPr lang="en-US" dirty="0">
                <a:solidFill>
                  <a:srgbClr val="FFFF00"/>
                </a:solidFill>
              </a:rPr>
              <a:t>	A. Invents the phonograph, light bulb</a:t>
            </a:r>
          </a:p>
          <a:p>
            <a:pPr eaLnBrk="1" hangingPunct="1"/>
            <a:endParaRPr lang="en-US" dirty="0"/>
          </a:p>
        </p:txBody>
      </p:sp>
      <p:sp>
        <p:nvSpPr>
          <p:cNvPr id="73732" name="Rectangle 4"/>
          <p:cNvSpPr>
            <a:spLocks noChangeArrowheads="1"/>
          </p:cNvSpPr>
          <p:nvPr/>
        </p:nvSpPr>
        <p:spPr bwMode="auto">
          <a:xfrm>
            <a:off x="0" y="6491288"/>
            <a:ext cx="449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b="1">
                <a:hlinkClick r:id="rId2" tooltip="Ediphone"/>
              </a:rPr>
              <a:t>Edison cylinder phonograph</a:t>
            </a:r>
            <a:r>
              <a:rPr lang="en-US"/>
              <a:t> ca. 1899</a:t>
            </a:r>
          </a:p>
        </p:txBody>
      </p:sp>
      <p:pic>
        <p:nvPicPr>
          <p:cNvPr id="73733" name="Picture 5" descr="Edison cylinder phonograph ca. 1899">
            <a:hlinkClick r:id="rId3" tooltip="Edison cylinder phonograph ca. 1899"/>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8400"/>
            <a:ext cx="38862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62" name="Group 22"/>
          <p:cNvGraphicFramePr>
            <a:graphicFrameLocks noGrp="1"/>
          </p:cNvGraphicFramePr>
          <p:nvPr/>
        </p:nvGraphicFramePr>
        <p:xfrm>
          <a:off x="5181600" y="2590800"/>
          <a:ext cx="3962400" cy="5516563"/>
        </p:xfrm>
        <a:graphic>
          <a:graphicData uri="http://schemas.openxmlformats.org/drawingml/2006/table">
            <a:tbl>
              <a:tblPr/>
              <a:tblGrid>
                <a:gridCol w="2316163">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tblGrid>
              <a:tr h="55165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cs typeface="Arial" charset="0"/>
                          <a:hlinkClick r:id="rId5" tooltip="Incandescent light bulb.svg"/>
                        </a:rPr>
                        <a:t>  </a:t>
                      </a:r>
                      <a:r>
                        <a:rPr kumimoji="0" lang="en-US" sz="1200" b="0" i="0" u="none" strike="noStrike" cap="none" normalizeH="0" baseline="0">
                          <a:ln>
                            <a:noFill/>
                          </a:ln>
                          <a:solidFill>
                            <a:schemeClr val="tx1"/>
                          </a:solidFill>
                          <a:effectLst/>
                          <a:latin typeface="Arial" charset="0"/>
                          <a:cs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cs typeface="Arial" charset="0"/>
                      </a:endParaRPr>
                    </a:p>
                    <a:p>
                      <a:pPr marL="0" marR="0" lvl="0" indent="0" algn="l" defTabSz="914400" rtl="0" eaLnBrk="0" fontAlgn="t" latinLnBrk="0" hangingPunct="0">
                        <a:lnSpc>
                          <a:spcPct val="100000"/>
                        </a:lnSpc>
                        <a:spcBef>
                          <a:spcPct val="0"/>
                        </a:spcBef>
                        <a:spcAft>
                          <a:spcPct val="0"/>
                        </a:spcAft>
                        <a:buClrTx/>
                        <a:buSzTx/>
                        <a:buFontTx/>
                        <a:buAutoNum type="arabicPeriod"/>
                        <a:tabLst/>
                      </a:pPr>
                      <a:r>
                        <a:rPr kumimoji="0" lang="en-US" sz="1200" b="0" i="0" u="none" strike="noStrike" cap="none" normalizeH="0" baseline="0">
                          <a:ln>
                            <a:noFill/>
                          </a:ln>
                          <a:solidFill>
                            <a:schemeClr val="tx1"/>
                          </a:solidFill>
                          <a:effectLst/>
                          <a:latin typeface="Arial" charset="0"/>
                          <a:cs typeface="Arial" charset="0"/>
                        </a:rPr>
                        <a:t>Outline of Glass bulb </a:t>
                      </a:r>
                    </a:p>
                    <a:p>
                      <a:pPr marL="0" marR="0" lvl="0" indent="0" algn="l" defTabSz="914400" rtl="0" eaLnBrk="0" fontAlgn="t" latinLnBrk="0" hangingPunct="0">
                        <a:lnSpc>
                          <a:spcPct val="100000"/>
                        </a:lnSpc>
                        <a:spcBef>
                          <a:spcPct val="0"/>
                        </a:spcBef>
                        <a:spcAft>
                          <a:spcPct val="0"/>
                        </a:spcAft>
                        <a:buClrTx/>
                        <a:buSzTx/>
                        <a:buFontTx/>
                        <a:buAutoNum type="arabicPeriod" startAt="2"/>
                        <a:tabLst/>
                      </a:pPr>
                      <a:r>
                        <a:rPr kumimoji="0" lang="en-US" sz="1200" b="0" i="0" u="none" strike="noStrike" cap="none" normalizeH="0" baseline="0">
                          <a:ln>
                            <a:noFill/>
                          </a:ln>
                          <a:solidFill>
                            <a:schemeClr val="tx1"/>
                          </a:solidFill>
                          <a:effectLst/>
                          <a:latin typeface="Arial" charset="0"/>
                          <a:cs typeface="Arial" charset="0"/>
                        </a:rPr>
                        <a:t>Low pressure inert gas (argon, neon, nitrogen) </a:t>
                      </a:r>
                    </a:p>
                    <a:p>
                      <a:pPr marL="0" marR="0" lvl="0" indent="0" algn="l" defTabSz="914400" rtl="0" eaLnBrk="0" fontAlgn="t" latinLnBrk="0" hangingPunct="0">
                        <a:lnSpc>
                          <a:spcPct val="100000"/>
                        </a:lnSpc>
                        <a:spcBef>
                          <a:spcPct val="0"/>
                        </a:spcBef>
                        <a:spcAft>
                          <a:spcPct val="0"/>
                        </a:spcAft>
                        <a:buClrTx/>
                        <a:buSzTx/>
                        <a:buFontTx/>
                        <a:buAutoNum type="arabicPeriod" startAt="3"/>
                        <a:tabLst/>
                      </a:pPr>
                      <a:r>
                        <a:rPr kumimoji="0" lang="en-US" sz="1200" b="0" i="0" u="none" strike="noStrike" cap="none" normalizeH="0" baseline="0">
                          <a:ln>
                            <a:noFill/>
                          </a:ln>
                          <a:solidFill>
                            <a:schemeClr val="tx1"/>
                          </a:solidFill>
                          <a:effectLst/>
                          <a:latin typeface="Arial" charset="0"/>
                          <a:cs typeface="Arial" charset="0"/>
                        </a:rPr>
                        <a:t>Tungsten filament </a:t>
                      </a:r>
                    </a:p>
                    <a:p>
                      <a:pPr marL="0" marR="0" lvl="0" indent="0" algn="l" defTabSz="914400" rtl="0" eaLnBrk="0" fontAlgn="t" latinLnBrk="0" hangingPunct="0">
                        <a:lnSpc>
                          <a:spcPct val="100000"/>
                        </a:lnSpc>
                        <a:spcBef>
                          <a:spcPct val="0"/>
                        </a:spcBef>
                        <a:spcAft>
                          <a:spcPct val="0"/>
                        </a:spcAft>
                        <a:buClrTx/>
                        <a:buSzTx/>
                        <a:buFontTx/>
                        <a:buAutoNum type="arabicPeriod" startAt="4"/>
                        <a:tabLst/>
                      </a:pPr>
                      <a:r>
                        <a:rPr kumimoji="0" lang="en-US" sz="1200" b="0" i="0" u="none" strike="noStrike" cap="none" normalizeH="0" baseline="0">
                          <a:ln>
                            <a:noFill/>
                          </a:ln>
                          <a:solidFill>
                            <a:schemeClr val="tx1"/>
                          </a:solidFill>
                          <a:effectLst/>
                          <a:latin typeface="Arial" charset="0"/>
                          <a:cs typeface="Arial" charset="0"/>
                        </a:rPr>
                        <a:t>Contact wire (goes out of stem) </a:t>
                      </a:r>
                    </a:p>
                    <a:p>
                      <a:pPr marL="0" marR="0" lvl="0" indent="0" algn="l" defTabSz="914400" rtl="0" eaLnBrk="0" fontAlgn="t" latinLnBrk="0" hangingPunct="0">
                        <a:lnSpc>
                          <a:spcPct val="100000"/>
                        </a:lnSpc>
                        <a:spcBef>
                          <a:spcPct val="0"/>
                        </a:spcBef>
                        <a:spcAft>
                          <a:spcPct val="0"/>
                        </a:spcAft>
                        <a:buClrTx/>
                        <a:buSzTx/>
                        <a:buFontTx/>
                        <a:buAutoNum type="arabicPeriod" startAt="5"/>
                        <a:tabLst/>
                      </a:pPr>
                      <a:r>
                        <a:rPr kumimoji="0" lang="en-US" sz="1200" b="0" i="0" u="none" strike="noStrike" cap="none" normalizeH="0" baseline="0">
                          <a:ln>
                            <a:noFill/>
                          </a:ln>
                          <a:solidFill>
                            <a:schemeClr val="tx1"/>
                          </a:solidFill>
                          <a:effectLst/>
                          <a:latin typeface="Arial" charset="0"/>
                          <a:cs typeface="Arial" charset="0"/>
                        </a:rPr>
                        <a:t>Contact wire (goes into stem) </a:t>
                      </a:r>
                    </a:p>
                    <a:p>
                      <a:pPr marL="0" marR="0" lvl="0" indent="0" algn="l" defTabSz="914400" rtl="0" eaLnBrk="0" fontAlgn="t" latinLnBrk="0" hangingPunct="0">
                        <a:lnSpc>
                          <a:spcPct val="100000"/>
                        </a:lnSpc>
                        <a:spcBef>
                          <a:spcPct val="0"/>
                        </a:spcBef>
                        <a:spcAft>
                          <a:spcPct val="0"/>
                        </a:spcAft>
                        <a:buClrTx/>
                        <a:buSzTx/>
                        <a:buFontTx/>
                        <a:buAutoNum type="arabicPeriod" startAt="6"/>
                        <a:tabLst/>
                      </a:pPr>
                      <a:r>
                        <a:rPr kumimoji="0" lang="en-US" sz="1200" b="0" i="0" u="none" strike="noStrike" cap="none" normalizeH="0" baseline="0">
                          <a:ln>
                            <a:noFill/>
                          </a:ln>
                          <a:solidFill>
                            <a:schemeClr val="tx1"/>
                          </a:solidFill>
                          <a:effectLst/>
                          <a:latin typeface="Arial" charset="0"/>
                          <a:cs typeface="Arial" charset="0"/>
                        </a:rPr>
                        <a:t>Support wires </a:t>
                      </a:r>
                    </a:p>
                    <a:p>
                      <a:pPr marL="0" marR="0" lvl="0" indent="0" algn="l" defTabSz="914400" rtl="0" eaLnBrk="0" fontAlgn="t" latinLnBrk="0" hangingPunct="0">
                        <a:lnSpc>
                          <a:spcPct val="100000"/>
                        </a:lnSpc>
                        <a:spcBef>
                          <a:spcPct val="0"/>
                        </a:spcBef>
                        <a:spcAft>
                          <a:spcPct val="0"/>
                        </a:spcAft>
                        <a:buClrTx/>
                        <a:buSzTx/>
                        <a:buFontTx/>
                        <a:buAutoNum type="arabicPeriod" startAt="7"/>
                        <a:tabLst/>
                      </a:pPr>
                      <a:r>
                        <a:rPr kumimoji="0" lang="en-US" sz="1200" b="0" i="0" u="none" strike="noStrike" cap="none" normalizeH="0" baseline="0">
                          <a:ln>
                            <a:noFill/>
                          </a:ln>
                          <a:solidFill>
                            <a:schemeClr val="tx1"/>
                          </a:solidFill>
                          <a:effectLst/>
                          <a:latin typeface="Arial" charset="0"/>
                          <a:cs typeface="Arial" charset="0"/>
                        </a:rPr>
                        <a:t>Stem (Glass mount) </a:t>
                      </a:r>
                    </a:p>
                    <a:p>
                      <a:pPr marL="0" marR="0" lvl="0" indent="0" algn="l" defTabSz="914400" rtl="0" eaLnBrk="0" fontAlgn="t" latinLnBrk="0" hangingPunct="0">
                        <a:lnSpc>
                          <a:spcPct val="100000"/>
                        </a:lnSpc>
                        <a:spcBef>
                          <a:spcPct val="0"/>
                        </a:spcBef>
                        <a:spcAft>
                          <a:spcPct val="0"/>
                        </a:spcAft>
                        <a:buClrTx/>
                        <a:buSzTx/>
                        <a:buFontTx/>
                        <a:buAutoNum type="arabicPeriod" startAt="8"/>
                        <a:tabLst/>
                      </a:pPr>
                      <a:r>
                        <a:rPr kumimoji="0" lang="en-US" sz="1200" b="0" i="0" u="none" strike="noStrike" cap="none" normalizeH="0" baseline="0">
                          <a:ln>
                            <a:noFill/>
                          </a:ln>
                          <a:solidFill>
                            <a:schemeClr val="tx1"/>
                          </a:solidFill>
                          <a:effectLst/>
                          <a:latin typeface="Arial" charset="0"/>
                          <a:cs typeface="Arial" charset="0"/>
                        </a:rPr>
                        <a:t>Contact wire (goes out of stem) </a:t>
                      </a:r>
                    </a:p>
                    <a:p>
                      <a:pPr marL="0" marR="0" lvl="0" indent="0" algn="l" defTabSz="914400" rtl="0" eaLnBrk="0" fontAlgn="t" latinLnBrk="0" hangingPunct="0">
                        <a:lnSpc>
                          <a:spcPct val="100000"/>
                        </a:lnSpc>
                        <a:spcBef>
                          <a:spcPct val="0"/>
                        </a:spcBef>
                        <a:spcAft>
                          <a:spcPct val="0"/>
                        </a:spcAft>
                        <a:buClrTx/>
                        <a:buSzTx/>
                        <a:buFontTx/>
                        <a:buAutoNum type="arabicPeriod" startAt="9"/>
                        <a:tabLst/>
                      </a:pPr>
                      <a:r>
                        <a:rPr kumimoji="0" lang="en-US" sz="1200" b="0" i="0" u="none" strike="noStrike" cap="none" normalizeH="0" baseline="0">
                          <a:ln>
                            <a:noFill/>
                          </a:ln>
                          <a:solidFill>
                            <a:schemeClr val="tx1"/>
                          </a:solidFill>
                          <a:effectLst/>
                          <a:latin typeface="Arial" charset="0"/>
                          <a:cs typeface="Arial" charset="0"/>
                        </a:rPr>
                        <a:t>Cap (Sleeve) </a:t>
                      </a:r>
                    </a:p>
                    <a:p>
                      <a:pPr marL="0" marR="0" lvl="0" indent="0" algn="l" defTabSz="914400" rtl="0" eaLnBrk="0" fontAlgn="t" latinLnBrk="0" hangingPunct="0">
                        <a:lnSpc>
                          <a:spcPct val="100000"/>
                        </a:lnSpc>
                        <a:spcBef>
                          <a:spcPct val="0"/>
                        </a:spcBef>
                        <a:spcAft>
                          <a:spcPct val="0"/>
                        </a:spcAft>
                        <a:buClrTx/>
                        <a:buSzTx/>
                        <a:buFontTx/>
                        <a:buAutoNum type="arabicPeriod" startAt="10"/>
                        <a:tabLst/>
                      </a:pPr>
                      <a:r>
                        <a:rPr kumimoji="0" lang="en-US" sz="1200" b="0" i="0" u="none" strike="noStrike" cap="none" normalizeH="0" baseline="0">
                          <a:ln>
                            <a:noFill/>
                          </a:ln>
                          <a:solidFill>
                            <a:schemeClr val="tx1"/>
                          </a:solidFill>
                          <a:effectLst/>
                          <a:latin typeface="Arial" charset="0"/>
                          <a:cs typeface="Arial" charset="0"/>
                        </a:rPr>
                        <a:t>Insulation (Vitrite) </a:t>
                      </a:r>
                    </a:p>
                    <a:p>
                      <a:pPr marL="0" marR="0" lvl="0" indent="0" algn="l" defTabSz="914400" rtl="0" eaLnBrk="0" fontAlgn="t" latinLnBrk="0" hangingPunct="0">
                        <a:lnSpc>
                          <a:spcPct val="100000"/>
                        </a:lnSpc>
                        <a:spcBef>
                          <a:spcPct val="0"/>
                        </a:spcBef>
                        <a:spcAft>
                          <a:spcPct val="0"/>
                        </a:spcAft>
                        <a:buClrTx/>
                        <a:buSzTx/>
                        <a:buFontTx/>
                        <a:buAutoNum type="arabicPeriod" startAt="11"/>
                        <a:tabLst/>
                      </a:pPr>
                      <a:r>
                        <a:rPr kumimoji="0" lang="en-US" sz="1200" b="0" i="0" u="none" strike="noStrike" cap="none" normalizeH="0" baseline="0">
                          <a:ln>
                            <a:noFill/>
                          </a:ln>
                          <a:solidFill>
                            <a:schemeClr val="tx1"/>
                          </a:solidFill>
                          <a:effectLst/>
                          <a:latin typeface="Arial" charset="0"/>
                          <a:cs typeface="Arial" charset="0"/>
                        </a:rPr>
                        <a:t>Electrical contact </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3737" name="Picture 8" descr="300px-Incandescent_light_bulb">
            <a:hlinkClick r:id="rId5" tooltip="Incandescent light bulb.svg"/>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450" y="2667000"/>
            <a:ext cx="27368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gifs.net/Animation11/Computers_and_Technology/Lamps_and_Bulbs/Big_bulb.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05881" y="228600"/>
            <a:ext cx="154021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79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t>World History Standard: 10.3.4</a:t>
            </a:r>
          </a:p>
        </p:txBody>
      </p:sp>
      <p:sp>
        <p:nvSpPr>
          <p:cNvPr id="74755" name="Rectangle 3"/>
          <p:cNvSpPr>
            <a:spLocks noGrp="1" noChangeArrowheads="1"/>
          </p:cNvSpPr>
          <p:nvPr>
            <p:ph type="body" idx="1"/>
          </p:nvPr>
        </p:nvSpPr>
        <p:spPr>
          <a:xfrm>
            <a:off x="457200" y="1600200"/>
            <a:ext cx="8229600" cy="2667000"/>
          </a:xfrm>
        </p:spPr>
        <p:txBody>
          <a:bodyPr/>
          <a:lstStyle/>
          <a:p>
            <a:pPr eaLnBrk="1" hangingPunct="1"/>
            <a:r>
              <a:rPr lang="en-US"/>
              <a:t>Trace the evolution of work and labor, including the demise of the slave trade and the effects of immigration, mining and manufacturing, division of labor and the union movement.</a:t>
            </a:r>
          </a:p>
        </p:txBody>
      </p:sp>
    </p:spTree>
    <p:extLst>
      <p:ext uri="{BB962C8B-B14F-4D97-AF65-F5344CB8AC3E}">
        <p14:creationId xmlns:p14="http://schemas.microsoft.com/office/powerpoint/2010/main" val="3729858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000" y="0"/>
            <a:ext cx="8229600" cy="808038"/>
          </a:xfrm>
        </p:spPr>
        <p:txBody>
          <a:bodyPr/>
          <a:lstStyle/>
          <a:p>
            <a:pPr eaLnBrk="1" hangingPunct="1"/>
            <a:r>
              <a:rPr lang="en-GB"/>
              <a:t>Did conditions get better?</a:t>
            </a:r>
            <a:endParaRPr lang="en-US"/>
          </a:p>
        </p:txBody>
      </p:sp>
      <p:sp>
        <p:nvSpPr>
          <p:cNvPr id="75779" name="Rectangle 3"/>
          <p:cNvSpPr>
            <a:spLocks noGrp="1" noChangeArrowheads="1"/>
          </p:cNvSpPr>
          <p:nvPr>
            <p:ph type="body" sz="half" idx="1"/>
          </p:nvPr>
        </p:nvSpPr>
        <p:spPr>
          <a:xfrm>
            <a:off x="228600" y="762000"/>
            <a:ext cx="8763000" cy="3024188"/>
          </a:xfrm>
        </p:spPr>
        <p:txBody>
          <a:bodyPr/>
          <a:lstStyle/>
          <a:p>
            <a:pPr eaLnBrk="1" hangingPunct="1"/>
            <a:r>
              <a:rPr lang="en-GB" sz="2400" dirty="0">
                <a:solidFill>
                  <a:srgbClr val="FFFF00"/>
                </a:solidFill>
              </a:rPr>
              <a:t>1831 govt. inquiry into children’s working conditions in factories</a:t>
            </a:r>
          </a:p>
          <a:p>
            <a:pPr eaLnBrk="1" hangingPunct="1"/>
            <a:r>
              <a:rPr lang="en-GB" sz="2400" dirty="0">
                <a:solidFill>
                  <a:schemeClr val="bg1"/>
                </a:solidFill>
              </a:rPr>
              <a:t>1833</a:t>
            </a:r>
            <a:r>
              <a:rPr lang="en-GB" sz="2400" dirty="0"/>
              <a:t> </a:t>
            </a:r>
            <a:r>
              <a:rPr lang="en-GB" sz="2400" dirty="0">
                <a:solidFill>
                  <a:schemeClr val="hlink"/>
                </a:solidFill>
              </a:rPr>
              <a:t>Factory Act</a:t>
            </a:r>
            <a:r>
              <a:rPr lang="en-GB" sz="2400" dirty="0"/>
              <a:t> </a:t>
            </a:r>
            <a:r>
              <a:rPr lang="en-GB" sz="2400" dirty="0">
                <a:solidFill>
                  <a:schemeClr val="bg1"/>
                </a:solidFill>
              </a:rPr>
              <a:t>passed:</a:t>
            </a:r>
          </a:p>
          <a:p>
            <a:pPr eaLnBrk="1" hangingPunct="1">
              <a:buFontTx/>
              <a:buNone/>
            </a:pPr>
            <a:r>
              <a:rPr lang="en-GB" sz="2400" dirty="0">
                <a:solidFill>
                  <a:schemeClr val="bg1"/>
                </a:solidFill>
              </a:rPr>
              <a:t>		No children under 9, limit of 9 </a:t>
            </a:r>
            <a:r>
              <a:rPr lang="en-GB" sz="2400" dirty="0" err="1">
                <a:solidFill>
                  <a:schemeClr val="bg1"/>
                </a:solidFill>
              </a:rPr>
              <a:t>hrs</a:t>
            </a:r>
            <a:r>
              <a:rPr lang="en-GB" sz="2400" dirty="0">
                <a:solidFill>
                  <a:schemeClr val="bg1"/>
                </a:solidFill>
              </a:rPr>
              <a:t> work &amp; 2 </a:t>
            </a:r>
            <a:r>
              <a:rPr lang="en-GB" sz="2400" dirty="0" err="1">
                <a:solidFill>
                  <a:schemeClr val="bg1"/>
                </a:solidFill>
              </a:rPr>
              <a:t>hrs</a:t>
            </a:r>
            <a:r>
              <a:rPr lang="en-GB" sz="2400" dirty="0">
                <a:solidFill>
                  <a:schemeClr val="bg1"/>
                </a:solidFill>
              </a:rPr>
              <a:t> schooling</a:t>
            </a:r>
          </a:p>
          <a:p>
            <a:pPr eaLnBrk="1" hangingPunct="1"/>
            <a:r>
              <a:rPr lang="en-GB" sz="2400" dirty="0">
                <a:solidFill>
                  <a:srgbClr val="FFFF00"/>
                </a:solidFill>
              </a:rPr>
              <a:t>1842</a:t>
            </a:r>
            <a:r>
              <a:rPr lang="en-GB" sz="2400" dirty="0"/>
              <a:t> </a:t>
            </a:r>
            <a:r>
              <a:rPr lang="en-GB" sz="2400" dirty="0">
                <a:solidFill>
                  <a:schemeClr val="hlink"/>
                </a:solidFill>
              </a:rPr>
              <a:t>Mines Act</a:t>
            </a:r>
            <a:r>
              <a:rPr lang="en-GB" sz="2400" dirty="0"/>
              <a:t> </a:t>
            </a:r>
            <a:r>
              <a:rPr lang="en-GB" sz="2400" dirty="0">
                <a:solidFill>
                  <a:srgbClr val="FFFF00"/>
                </a:solidFill>
              </a:rPr>
              <a:t>banned employment of women &amp; children 	(under 10) in coal mines</a:t>
            </a:r>
            <a:endParaRPr lang="en-US" sz="2400" dirty="0">
              <a:solidFill>
                <a:srgbClr val="FFFF00"/>
              </a:solidFill>
            </a:endParaRPr>
          </a:p>
        </p:txBody>
      </p:sp>
      <p:pic>
        <p:nvPicPr>
          <p:cNvPr id="75780" name="Picture 4" descr="coton mill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7053" t="3047" r="1649" b="54137"/>
          <a:stretch>
            <a:fillRect/>
          </a:stretch>
        </p:blipFill>
        <p:spPr>
          <a:xfrm>
            <a:off x="762000" y="3352800"/>
            <a:ext cx="7993063" cy="3352800"/>
          </a:xfrm>
          <a:noFill/>
        </p:spPr>
      </p:pic>
    </p:spTree>
    <p:extLst>
      <p:ext uri="{BB962C8B-B14F-4D97-AF65-F5344CB8AC3E}">
        <p14:creationId xmlns:p14="http://schemas.microsoft.com/office/powerpoint/2010/main" val="2339866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0"/>
            <a:ext cx="8229600" cy="838200"/>
          </a:xfrm>
        </p:spPr>
        <p:txBody>
          <a:bodyPr/>
          <a:lstStyle/>
          <a:p>
            <a:pPr eaLnBrk="1" hangingPunct="1"/>
            <a:r>
              <a:rPr lang="en-GB" dirty="0">
                <a:solidFill>
                  <a:schemeClr val="accent6">
                    <a:lumMod val="75000"/>
                  </a:schemeClr>
                </a:solidFill>
              </a:rPr>
              <a:t>1819 Factory Act</a:t>
            </a:r>
          </a:p>
        </p:txBody>
      </p:sp>
      <p:sp>
        <p:nvSpPr>
          <p:cNvPr id="76803" name="Rectangle 3"/>
          <p:cNvSpPr>
            <a:spLocks noGrp="1" noChangeArrowheads="1"/>
          </p:cNvSpPr>
          <p:nvPr>
            <p:ph type="body" sz="half" idx="1"/>
          </p:nvPr>
        </p:nvSpPr>
        <p:spPr>
          <a:xfrm>
            <a:off x="0" y="609600"/>
            <a:ext cx="9144000" cy="2566988"/>
          </a:xfrm>
        </p:spPr>
        <p:txBody>
          <a:bodyPr/>
          <a:lstStyle/>
          <a:p>
            <a:pPr eaLnBrk="1" hangingPunct="1"/>
            <a:r>
              <a:rPr lang="en-GB" sz="2800" dirty="0">
                <a:solidFill>
                  <a:srgbClr val="00B0F0"/>
                </a:solidFill>
              </a:rPr>
              <a:t>No children under 9 to work in factories. Children from 9 to 16 allowed to work a maximum of 72 hours per week with one and a half hours a day for meals. </a:t>
            </a:r>
          </a:p>
          <a:p>
            <a:pPr eaLnBrk="1" hangingPunct="1"/>
            <a:endParaRPr lang="en-GB" sz="2800" dirty="0"/>
          </a:p>
        </p:txBody>
      </p:sp>
      <p:pic>
        <p:nvPicPr>
          <p:cNvPr id="76804" name="Picture 5" descr="image00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9200" y="1981200"/>
            <a:ext cx="6858000" cy="4746625"/>
          </a:xfrm>
          <a:noFill/>
        </p:spPr>
      </p:pic>
    </p:spTree>
    <p:extLst>
      <p:ext uri="{BB962C8B-B14F-4D97-AF65-F5344CB8AC3E}">
        <p14:creationId xmlns:p14="http://schemas.microsoft.com/office/powerpoint/2010/main" val="496520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dirty="0">
                <a:solidFill>
                  <a:schemeClr val="accent3"/>
                </a:solidFill>
              </a:rPr>
              <a:t>1833 </a:t>
            </a:r>
            <a:r>
              <a:rPr lang="en-GB" dirty="0" err="1">
                <a:solidFill>
                  <a:schemeClr val="accent3"/>
                </a:solidFill>
              </a:rPr>
              <a:t>Althorp`s</a:t>
            </a:r>
            <a:r>
              <a:rPr lang="en-GB" dirty="0">
                <a:solidFill>
                  <a:schemeClr val="accent3"/>
                </a:solidFill>
              </a:rPr>
              <a:t> Factory Act</a:t>
            </a:r>
          </a:p>
        </p:txBody>
      </p:sp>
      <p:sp>
        <p:nvSpPr>
          <p:cNvPr id="77827" name="Rectangle 3"/>
          <p:cNvSpPr>
            <a:spLocks noGrp="1" noChangeArrowheads="1"/>
          </p:cNvSpPr>
          <p:nvPr>
            <p:ph type="body" sz="half" idx="1"/>
          </p:nvPr>
        </p:nvSpPr>
        <p:spPr>
          <a:xfrm>
            <a:off x="457200" y="1219200"/>
            <a:ext cx="8229600" cy="2566988"/>
          </a:xfrm>
        </p:spPr>
        <p:txBody>
          <a:bodyPr/>
          <a:lstStyle/>
          <a:p>
            <a:pPr eaLnBrk="1" hangingPunct="1"/>
            <a:r>
              <a:rPr lang="en-GB" sz="2800" dirty="0">
                <a:solidFill>
                  <a:srgbClr val="FFFF00"/>
                </a:solidFill>
              </a:rPr>
              <a:t>Children from 9 to 13 to work a max of 42 hrs per week; also children 13 to 16 to work a maximum of 69 hours a week. No night work for anybody under the age of 18.</a:t>
            </a:r>
          </a:p>
          <a:p>
            <a:pPr eaLnBrk="1" hangingPunct="1"/>
            <a:endParaRPr lang="en-GB" sz="2800" dirty="0"/>
          </a:p>
        </p:txBody>
      </p:sp>
      <p:pic>
        <p:nvPicPr>
          <p:cNvPr id="77828" name="Picture 5" descr="image0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90800" y="3200400"/>
            <a:ext cx="4119563" cy="3486150"/>
          </a:xfrm>
          <a:noFill/>
        </p:spPr>
      </p:pic>
    </p:spTree>
    <p:extLst>
      <p:ext uri="{BB962C8B-B14F-4D97-AF65-F5344CB8AC3E}">
        <p14:creationId xmlns:p14="http://schemas.microsoft.com/office/powerpoint/2010/main" val="1768314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GB" b="1" dirty="0">
                <a:solidFill>
                  <a:schemeClr val="accent4"/>
                </a:solidFill>
              </a:rPr>
              <a:t>1842 Mines and Collieries Act</a:t>
            </a:r>
          </a:p>
        </p:txBody>
      </p:sp>
      <p:sp>
        <p:nvSpPr>
          <p:cNvPr id="78851" name="Rectangle 3"/>
          <p:cNvSpPr>
            <a:spLocks noGrp="1" noChangeArrowheads="1"/>
          </p:cNvSpPr>
          <p:nvPr>
            <p:ph type="body" sz="half" idx="1"/>
          </p:nvPr>
        </p:nvSpPr>
        <p:spPr/>
        <p:txBody>
          <a:bodyPr/>
          <a:lstStyle/>
          <a:p>
            <a:pPr eaLnBrk="1" hangingPunct="1"/>
            <a:r>
              <a:rPr lang="en-GB" sz="2800" dirty="0">
                <a:solidFill>
                  <a:schemeClr val="bg1"/>
                </a:solidFill>
              </a:rPr>
              <a:t>Banned all women and children under 10 from working underground. No-one under 15 years was to work winding gear in mines.</a:t>
            </a:r>
          </a:p>
          <a:p>
            <a:pPr eaLnBrk="1" hangingPunct="1"/>
            <a:endParaRPr lang="en-GB" sz="2800" dirty="0"/>
          </a:p>
        </p:txBody>
      </p:sp>
      <p:pic>
        <p:nvPicPr>
          <p:cNvPr id="78852" name="Picture 5" descr="image0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24075" y="3500438"/>
            <a:ext cx="4143375" cy="2924175"/>
          </a:xfrm>
          <a:noFill/>
        </p:spPr>
      </p:pic>
    </p:spTree>
    <p:extLst>
      <p:ext uri="{BB962C8B-B14F-4D97-AF65-F5344CB8AC3E}">
        <p14:creationId xmlns:p14="http://schemas.microsoft.com/office/powerpoint/2010/main" val="1949356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b="1" dirty="0">
                <a:solidFill>
                  <a:schemeClr val="tx2">
                    <a:lumMod val="20000"/>
                    <a:lumOff val="80000"/>
                  </a:schemeClr>
                </a:solidFill>
              </a:rPr>
              <a:t>1847 Fielder`s Factory Act</a:t>
            </a:r>
            <a:r>
              <a:rPr lang="en-GB" b="1" i="1" dirty="0">
                <a:solidFill>
                  <a:schemeClr val="tx2">
                    <a:lumMod val="20000"/>
                    <a:lumOff val="80000"/>
                  </a:schemeClr>
                </a:solidFill>
              </a:rPr>
              <a:t> </a:t>
            </a:r>
          </a:p>
        </p:txBody>
      </p:sp>
      <p:sp>
        <p:nvSpPr>
          <p:cNvPr id="79875" name="Rectangle 3"/>
          <p:cNvSpPr>
            <a:spLocks noGrp="1" noChangeArrowheads="1"/>
          </p:cNvSpPr>
          <p:nvPr>
            <p:ph type="body" sz="half" idx="1"/>
          </p:nvPr>
        </p:nvSpPr>
        <p:spPr/>
        <p:txBody>
          <a:bodyPr/>
          <a:lstStyle/>
          <a:p>
            <a:pPr eaLnBrk="1" hangingPunct="1"/>
            <a:r>
              <a:rPr lang="en-GB" sz="2800" dirty="0">
                <a:solidFill>
                  <a:srgbClr val="00B050"/>
                </a:solidFill>
              </a:rPr>
              <a:t>10 hour day introduced for under 18's and for women.</a:t>
            </a:r>
          </a:p>
          <a:p>
            <a:pPr eaLnBrk="1" hangingPunct="1"/>
            <a:endParaRPr lang="en-GB" sz="2800" dirty="0"/>
          </a:p>
        </p:txBody>
      </p:sp>
      <p:pic>
        <p:nvPicPr>
          <p:cNvPr id="79876" name="Picture 5" descr="image00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51050" y="2781300"/>
            <a:ext cx="4849813" cy="3451225"/>
          </a:xfrm>
          <a:noFill/>
        </p:spPr>
      </p:pic>
    </p:spTree>
    <p:extLst>
      <p:ext uri="{BB962C8B-B14F-4D97-AF65-F5344CB8AC3E}">
        <p14:creationId xmlns:p14="http://schemas.microsoft.com/office/powerpoint/2010/main" val="268778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0" y="0"/>
            <a:ext cx="7162800" cy="731838"/>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200" b="1" dirty="0">
                <a:solidFill>
                  <a:srgbClr val="FFFF00"/>
                </a:solidFill>
                <a:latin typeface="Lombardic Narrow" pitchFamily="2" charset="0"/>
              </a:rPr>
              <a:t>Problems of Pollution</a:t>
            </a:r>
            <a:endParaRPr lang="en-US" sz="4200" b="1" i="1" dirty="0">
              <a:solidFill>
                <a:srgbClr val="FFFF00"/>
              </a:solidFill>
              <a:latin typeface="Lombardic Narrow" pitchFamily="2" charset="0"/>
            </a:endParaRPr>
          </a:p>
        </p:txBody>
      </p:sp>
      <p:pic>
        <p:nvPicPr>
          <p:cNvPr id="34819" name="Picture 3" descr="cartoon-Silent Highway Man - 1858"/>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538" t="1871" b="2690"/>
          <a:stretch>
            <a:fillRect/>
          </a:stretch>
        </p:blipFill>
        <p:spPr bwMode="auto">
          <a:xfrm>
            <a:off x="1676400" y="762000"/>
            <a:ext cx="6019800" cy="54864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94212" name="Rectangle 4"/>
          <p:cNvSpPr>
            <a:spLocks noChangeArrowheads="1"/>
          </p:cNvSpPr>
          <p:nvPr/>
        </p:nvSpPr>
        <p:spPr bwMode="auto">
          <a:xfrm>
            <a:off x="3429000" y="6369050"/>
            <a:ext cx="6019800" cy="488950"/>
          </a:xfrm>
          <a:prstGeom prst="rect">
            <a:avLst/>
          </a:prstGeom>
          <a:noFill/>
          <a:ln w="9525">
            <a:noFill/>
            <a:miter lim="800000"/>
            <a:headEnd/>
            <a:tailEnd/>
          </a:ln>
          <a:effectLst/>
        </p:spPr>
        <p:txBody>
          <a:bodyPr>
            <a:spAutoFit/>
          </a:bodyPr>
          <a:lstStyle/>
          <a:p>
            <a:pPr algn="ctr">
              <a:defRPr/>
            </a:pPr>
            <a:r>
              <a:rPr lang="en-US" sz="2600" i="1">
                <a:solidFill>
                  <a:srgbClr val="003399"/>
                </a:solidFill>
                <a:effectLst>
                  <a:outerShdw blurRad="38100" dist="38100" dir="2700000" algn="tl">
                    <a:srgbClr val="C0C0C0"/>
                  </a:outerShdw>
                </a:effectLst>
                <a:latin typeface="Comic Sans MS" pitchFamily="-110" charset="0"/>
              </a:rPr>
              <a:t>The Silent Highwayman</a:t>
            </a:r>
            <a:r>
              <a:rPr lang="en-US" sz="2600">
                <a:solidFill>
                  <a:srgbClr val="003399"/>
                </a:solidFill>
                <a:effectLst>
                  <a:outerShdw blurRad="38100" dist="38100" dir="2700000" algn="tl">
                    <a:srgbClr val="C0C0C0"/>
                  </a:outerShdw>
                </a:effectLst>
                <a:latin typeface="Comic Sans MS" pitchFamily="-110" charset="0"/>
              </a:rPr>
              <a:t> - 1858</a:t>
            </a:r>
          </a:p>
        </p:txBody>
      </p:sp>
    </p:spTree>
    <p:extLst>
      <p:ext uri="{BB962C8B-B14F-4D97-AF65-F5344CB8AC3E}">
        <p14:creationId xmlns:p14="http://schemas.microsoft.com/office/powerpoint/2010/main" val="437586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b="1" dirty="0">
                <a:solidFill>
                  <a:schemeClr val="bg1">
                    <a:lumMod val="95000"/>
                  </a:schemeClr>
                </a:solidFill>
              </a:rPr>
              <a:t>The </a:t>
            </a:r>
            <a:r>
              <a:rPr lang="en-US" sz="3600" b="1" u="sng" dirty="0">
                <a:solidFill>
                  <a:schemeClr val="bg1">
                    <a:lumMod val="95000"/>
                  </a:schemeClr>
                </a:solidFill>
              </a:rPr>
              <a:t>Results</a:t>
            </a:r>
            <a:r>
              <a:rPr lang="en-US" sz="3600" b="1" dirty="0">
                <a:solidFill>
                  <a:schemeClr val="bg1">
                    <a:lumMod val="95000"/>
                  </a:schemeClr>
                </a:solidFill>
              </a:rPr>
              <a:t> of Industrialization</a:t>
            </a:r>
          </a:p>
        </p:txBody>
      </p:sp>
      <p:sp>
        <p:nvSpPr>
          <p:cNvPr id="3" name="Content Placeholder 2"/>
          <p:cNvSpPr>
            <a:spLocks noGrp="1"/>
          </p:cNvSpPr>
          <p:nvPr>
            <p:ph idx="1"/>
          </p:nvPr>
        </p:nvSpPr>
        <p:spPr>
          <a:xfrm>
            <a:off x="0" y="1219200"/>
            <a:ext cx="4495800" cy="5638800"/>
          </a:xfrm>
        </p:spPr>
        <p:txBody>
          <a:bodyPr>
            <a:normAutofit/>
          </a:bodyPr>
          <a:lstStyle/>
          <a:p>
            <a:r>
              <a:rPr lang="en-US" b="1" dirty="0">
                <a:solidFill>
                  <a:schemeClr val="bg1"/>
                </a:solidFill>
              </a:rPr>
              <a:t>In time, the Industrial Revolution also benefited many working-class people. </a:t>
            </a:r>
          </a:p>
          <a:p>
            <a:r>
              <a:rPr lang="en-US" b="1" dirty="0">
                <a:solidFill>
                  <a:schemeClr val="bg1"/>
                </a:solidFill>
              </a:rPr>
              <a:t>When wages rose, many could afford entertainment and travel in addition to food and shelter.</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90600"/>
            <a:ext cx="3946071"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86200" y="3886200"/>
            <a:ext cx="5257800" cy="3185487"/>
          </a:xfrm>
          <a:prstGeom prst="rect">
            <a:avLst/>
          </a:prstGeom>
          <a:noFill/>
        </p:spPr>
        <p:txBody>
          <a:bodyPr wrap="square" rtlCol="0">
            <a:spAutoFit/>
          </a:bodyPr>
          <a:lstStyle/>
          <a:p>
            <a:r>
              <a:rPr lang="en-US" sz="2900" b="1" dirty="0">
                <a:solidFill>
                  <a:srgbClr val="FFFF00"/>
                </a:solidFill>
              </a:rPr>
              <a:t>There were 3 factors of </a:t>
            </a:r>
          </a:p>
          <a:p>
            <a:r>
              <a:rPr lang="en-US" sz="2900" b="1" dirty="0">
                <a:solidFill>
                  <a:srgbClr val="FFFF00"/>
                </a:solidFill>
              </a:rPr>
              <a:t>production that drove the I.R. BM ?</a:t>
            </a:r>
          </a:p>
          <a:p>
            <a:pPr marL="514350" indent="-514350">
              <a:buFont typeface="+mj-lt"/>
              <a:buAutoNum type="arabicPeriod"/>
            </a:pPr>
            <a:r>
              <a:rPr lang="en-US" sz="3200" b="1" dirty="0">
                <a:solidFill>
                  <a:srgbClr val="FF0000"/>
                </a:solidFill>
              </a:rPr>
              <a:t>Land </a:t>
            </a:r>
          </a:p>
          <a:p>
            <a:pPr marL="514350" indent="-514350">
              <a:buFont typeface="+mj-lt"/>
              <a:buAutoNum type="arabicPeriod"/>
            </a:pPr>
            <a:r>
              <a:rPr lang="en-US" sz="3200" b="1" dirty="0">
                <a:solidFill>
                  <a:schemeClr val="bg1"/>
                </a:solidFill>
              </a:rPr>
              <a:t>Labor</a:t>
            </a:r>
          </a:p>
          <a:p>
            <a:pPr marL="514350" indent="-514350">
              <a:buFont typeface="+mj-lt"/>
              <a:buAutoNum type="arabicPeriod"/>
            </a:pPr>
            <a:r>
              <a:rPr lang="en-US" sz="3200" b="1" dirty="0">
                <a:solidFill>
                  <a:srgbClr val="00B0F0"/>
                </a:solidFill>
              </a:rPr>
              <a:t>Capital</a:t>
            </a:r>
          </a:p>
          <a:p>
            <a:endParaRPr lang="en-US" dirty="0"/>
          </a:p>
        </p:txBody>
      </p:sp>
    </p:spTree>
    <p:extLst>
      <p:ext uri="{BB962C8B-B14F-4D97-AF65-F5344CB8AC3E}">
        <p14:creationId xmlns:p14="http://schemas.microsoft.com/office/powerpoint/2010/main" val="1176130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lumMod val="95000"/>
                  </a:schemeClr>
                </a:solidFill>
              </a:rPr>
              <a:t>The </a:t>
            </a:r>
            <a:r>
              <a:rPr lang="en-US" b="1" u="sng" dirty="0">
                <a:solidFill>
                  <a:schemeClr val="bg1">
                    <a:lumMod val="95000"/>
                  </a:schemeClr>
                </a:solidFill>
              </a:rPr>
              <a:t>Results</a:t>
            </a:r>
            <a:r>
              <a:rPr lang="en-US" b="1" dirty="0">
                <a:solidFill>
                  <a:schemeClr val="bg1">
                    <a:lumMod val="95000"/>
                  </a:schemeClr>
                </a:solidFill>
              </a:rPr>
              <a:t> of Industrialization</a:t>
            </a:r>
            <a:endParaRPr lang="en-US" dirty="0"/>
          </a:p>
        </p:txBody>
      </p:sp>
      <p:sp>
        <p:nvSpPr>
          <p:cNvPr id="3" name="Content Placeholder 2"/>
          <p:cNvSpPr>
            <a:spLocks noGrp="1"/>
          </p:cNvSpPr>
          <p:nvPr>
            <p:ph idx="1"/>
          </p:nvPr>
        </p:nvSpPr>
        <p:spPr/>
        <p:txBody>
          <a:bodyPr/>
          <a:lstStyle/>
          <a:p>
            <a:r>
              <a:rPr lang="en-US" b="1" dirty="0">
                <a:solidFill>
                  <a:srgbClr val="FFFF00"/>
                </a:solidFill>
              </a:rPr>
              <a:t>Poor wages &amp; working conditions lead to labor unions </a:t>
            </a:r>
          </a:p>
        </p:txBody>
      </p:sp>
    </p:spTree>
    <p:extLst>
      <p:ext uri="{BB962C8B-B14F-4D97-AF65-F5344CB8AC3E}">
        <p14:creationId xmlns:p14="http://schemas.microsoft.com/office/powerpoint/2010/main" val="2968246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FFC000"/>
                </a:solidFill>
              </a:rPr>
              <a:t>Tremendous Sacrifice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1"/>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611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lgn="ctr">
              <a:buNone/>
            </a:pPr>
            <a:r>
              <a:rPr lang="en-US" sz="3800" b="1" i="1" u="sng" dirty="0">
                <a:solidFill>
                  <a:srgbClr val="FFFF00"/>
                </a:solidFill>
              </a:rPr>
              <a:t>Review ?’s</a:t>
            </a:r>
          </a:p>
          <a:p>
            <a:pPr marL="514350" indent="-514350">
              <a:buFont typeface="+mj-lt"/>
              <a:buAutoNum type="arabicPeriod"/>
            </a:pPr>
            <a:r>
              <a:rPr lang="en-US" b="1" dirty="0">
                <a:solidFill>
                  <a:srgbClr val="FFFF00"/>
                </a:solidFill>
              </a:rPr>
              <a:t>What was a major cause of growth of cities during the I.R.?</a:t>
            </a:r>
          </a:p>
          <a:p>
            <a:pPr marL="514350" indent="-514350">
              <a:buFont typeface="+mj-lt"/>
              <a:buAutoNum type="arabicPeriod"/>
            </a:pPr>
            <a:r>
              <a:rPr lang="en-US" b="1" dirty="0">
                <a:solidFill>
                  <a:srgbClr val="FFFF00"/>
                </a:solidFill>
              </a:rPr>
              <a:t>Those who benefited most from the I.R. were?</a:t>
            </a:r>
          </a:p>
          <a:p>
            <a:pPr marL="514350" indent="-514350">
              <a:buFont typeface="+mj-lt"/>
              <a:buAutoNum type="arabicPeriod"/>
            </a:pPr>
            <a:r>
              <a:rPr lang="en-US" b="1" dirty="0">
                <a:solidFill>
                  <a:srgbClr val="FFFF00"/>
                </a:solidFill>
              </a:rPr>
              <a:t>Luddites, who smashed machines in Britain, were groups of…</a:t>
            </a:r>
          </a:p>
          <a:p>
            <a:pPr marL="514350" indent="-514350">
              <a:buFont typeface="+mj-lt"/>
              <a:buAutoNum type="arabicPeriod"/>
            </a:pPr>
            <a:r>
              <a:rPr lang="en-US" b="1" dirty="0">
                <a:solidFill>
                  <a:srgbClr val="FFFF00"/>
                </a:solidFill>
              </a:rPr>
              <a:t>Why did factory owners often prefer to hire women?</a:t>
            </a:r>
          </a:p>
          <a:p>
            <a:pPr marL="514350" indent="-514350">
              <a:buFont typeface="+mj-lt"/>
              <a:buAutoNum type="arabicPeriod"/>
            </a:pPr>
            <a:r>
              <a:rPr lang="en-US" b="1" dirty="0">
                <a:solidFill>
                  <a:srgbClr val="FFFF00"/>
                </a:solidFill>
              </a:rPr>
              <a:t>List some of the major hazards of working in a textile factory. (2-3)</a:t>
            </a:r>
          </a:p>
          <a:p>
            <a:pPr marL="514350" indent="-514350">
              <a:buFont typeface="+mj-lt"/>
              <a:buAutoNum type="arabicPeriod"/>
            </a:pPr>
            <a:r>
              <a:rPr lang="en-US" b="1" dirty="0">
                <a:solidFill>
                  <a:srgbClr val="FFFF00"/>
                </a:solidFill>
              </a:rPr>
              <a:t>British inspectors made sure what were being followed between the 1830’s &amp; 40’s?</a:t>
            </a:r>
          </a:p>
          <a:p>
            <a:pPr marL="514350" indent="-514350">
              <a:buFont typeface="+mj-lt"/>
              <a:buAutoNum type="arabicPeriod"/>
            </a:pPr>
            <a:r>
              <a:rPr lang="en-US" b="1" dirty="0">
                <a:solidFill>
                  <a:srgbClr val="FFFF00"/>
                </a:solidFill>
              </a:rPr>
              <a:t>Name one positive effect to workers during the IR?</a:t>
            </a:r>
          </a:p>
          <a:p>
            <a:pPr marL="514350" indent="-514350">
              <a:buFont typeface="+mj-lt"/>
              <a:buAutoNum type="arabicPeriod"/>
            </a:pPr>
            <a:endParaRPr lang="en-US" dirty="0">
              <a:solidFill>
                <a:schemeClr val="bg1"/>
              </a:solidFill>
            </a:endParaRPr>
          </a:p>
          <a:p>
            <a:endParaRPr lang="en-US" dirty="0"/>
          </a:p>
        </p:txBody>
      </p:sp>
    </p:spTree>
    <p:extLst>
      <p:ext uri="{BB962C8B-B14F-4D97-AF65-F5344CB8AC3E}">
        <p14:creationId xmlns:p14="http://schemas.microsoft.com/office/powerpoint/2010/main" val="2473720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a:t>answers</a:t>
            </a:r>
          </a:p>
        </p:txBody>
      </p:sp>
      <p:sp>
        <p:nvSpPr>
          <p:cNvPr id="3" name="Content Placeholder 2"/>
          <p:cNvSpPr>
            <a:spLocks noGrp="1"/>
          </p:cNvSpPr>
          <p:nvPr>
            <p:ph idx="1"/>
          </p:nvPr>
        </p:nvSpPr>
        <p:spPr/>
        <p:txBody>
          <a:bodyPr/>
          <a:lstStyle/>
          <a:p>
            <a:pPr marL="0" indent="0" algn="ctr">
              <a:buNone/>
            </a:pPr>
            <a:r>
              <a:rPr lang="en-US" dirty="0">
                <a:solidFill>
                  <a:schemeClr val="bg1"/>
                </a:solidFill>
              </a:rPr>
              <a:t>3 </a:t>
            </a:r>
            <a:r>
              <a:rPr lang="en-US" dirty="0" err="1">
                <a:solidFill>
                  <a:schemeClr val="bg1"/>
                </a:solidFill>
              </a:rPr>
              <a:t>pts</a:t>
            </a:r>
            <a:endParaRPr lang="en-US" dirty="0">
              <a:solidFill>
                <a:schemeClr val="bg1"/>
              </a:solidFill>
            </a:endParaRPr>
          </a:p>
          <a:p>
            <a:pPr marL="0" indent="0" algn="ctr">
              <a:buNone/>
            </a:pPr>
            <a:r>
              <a:rPr lang="en-US" dirty="0">
                <a:solidFill>
                  <a:schemeClr val="bg1"/>
                </a:solidFill>
              </a:rPr>
              <a:t>/21</a:t>
            </a:r>
          </a:p>
        </p:txBody>
      </p:sp>
    </p:spTree>
    <p:extLst>
      <p:ext uri="{BB962C8B-B14F-4D97-AF65-F5344CB8AC3E}">
        <p14:creationId xmlns:p14="http://schemas.microsoft.com/office/powerpoint/2010/main" val="1685276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Font typeface="+mj-lt"/>
              <a:buAutoNum type="arabicPeriod"/>
            </a:pPr>
            <a:endParaRPr lang="en-US" b="1" dirty="0">
              <a:solidFill>
                <a:schemeClr val="bg1"/>
              </a:solidFill>
            </a:endParaRPr>
          </a:p>
        </p:txBody>
      </p:sp>
    </p:spTree>
    <p:extLst>
      <p:ext uri="{BB962C8B-B14F-4D97-AF65-F5344CB8AC3E}">
        <p14:creationId xmlns:p14="http://schemas.microsoft.com/office/powerpoint/2010/main" val="325475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676400" y="0"/>
            <a:ext cx="7162800" cy="762000"/>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400" b="1" dirty="0">
                <a:solidFill>
                  <a:schemeClr val="bg2">
                    <a:lumMod val="90000"/>
                  </a:schemeClr>
                </a:solidFill>
                <a:latin typeface="Lombardic Narrow" pitchFamily="2" charset="0"/>
              </a:rPr>
              <a:t>New Industrial City</a:t>
            </a:r>
          </a:p>
        </p:txBody>
      </p:sp>
      <p:pic>
        <p:nvPicPr>
          <p:cNvPr id="91139" name="Picture 3"/>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2707" t="1389" r="2538" b="2777"/>
          <a:stretch>
            <a:fillRect/>
          </a:stretch>
        </p:blipFill>
        <p:spPr bwMode="auto">
          <a:xfrm>
            <a:off x="0" y="685800"/>
            <a:ext cx="3505200" cy="61722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pic>
        <p:nvPicPr>
          <p:cNvPr id="91140" name="Picture 4" descr="Manhattan's &quot;Bandit's Roost&quot; Alle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b="3703"/>
          <a:stretch>
            <a:fillRect/>
          </a:stretch>
        </p:blipFill>
        <p:spPr bwMode="auto">
          <a:xfrm>
            <a:off x="3657600" y="685800"/>
            <a:ext cx="5334000" cy="60198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523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diamond(out)">
                                      <p:cBhvr>
                                        <p:cTn id="7" dur="2000"/>
                                        <p:tgtEl>
                                          <p:spTgt spid="91139"/>
                                        </p:tgtEl>
                                      </p:cBhvr>
                                    </p:animEffect>
                                  </p:childTnLst>
                                </p:cTn>
                              </p:par>
                            </p:childTnLst>
                          </p:cTn>
                        </p:par>
                        <p:par>
                          <p:cTn id="8" fill="hold" nodeType="afterGroup">
                            <p:stCondLst>
                              <p:cond delay="2000"/>
                            </p:stCondLst>
                            <p:childTnLst>
                              <p:par>
                                <p:cTn id="9" presetID="5" presetClass="entr" presetSubtype="5" fill="hold" nodeType="afterEffect">
                                  <p:stCondLst>
                                    <p:cond delay="1000"/>
                                  </p:stCondLst>
                                  <p:childTnLst>
                                    <p:set>
                                      <p:cBhvr>
                                        <p:cTn id="10" dur="1" fill="hold">
                                          <p:stCondLst>
                                            <p:cond delay="0"/>
                                          </p:stCondLst>
                                        </p:cTn>
                                        <p:tgtEl>
                                          <p:spTgt spid="91140"/>
                                        </p:tgtEl>
                                        <p:attrNameLst>
                                          <p:attrName>style.visibility</p:attrName>
                                        </p:attrNameLst>
                                      </p:cBhvr>
                                      <p:to>
                                        <p:strVal val="visible"/>
                                      </p:to>
                                    </p:set>
                                    <p:animEffect transition="in" filter="checkerboard(down)">
                                      <p:cBhvr>
                                        <p:cTn id="11" dur="20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457200" y="0"/>
            <a:ext cx="8229600" cy="1143000"/>
          </a:xfrm>
        </p:spPr>
        <p:txBody>
          <a:bodyPr>
            <a:normAutofit fontScale="90000"/>
          </a:bodyPr>
          <a:lstStyle/>
          <a:p>
            <a:pPr eaLnBrk="1" hangingPunct="1"/>
            <a:r>
              <a:rPr lang="en-US" sz="2600" dirty="0">
                <a:solidFill>
                  <a:schemeClr val="bg1"/>
                </a:solidFill>
              </a:rPr>
              <a:t>As cities grew, people crowded into tenements and row houses such as these in London.</a:t>
            </a:r>
            <a:br>
              <a:rPr lang="en-US" sz="2600" dirty="0"/>
            </a:br>
            <a:endParaRPr lang="en-US" sz="2600" dirty="0"/>
          </a:p>
        </p:txBody>
      </p:sp>
      <p:pic>
        <p:nvPicPr>
          <p:cNvPr id="36867" name="Picture 8" descr="engraving-Gustave_Dore"/>
          <p:cNvPicPr>
            <a:picLocks noGrp="1" noChangeAspect="1" noChangeArrowheads="1"/>
          </p:cNvPicPr>
          <p:nvPr>
            <p:ph sz="half" idx="2"/>
          </p:nvPr>
        </p:nvPicPr>
        <p:blipFill>
          <a:blip r:embed="rId2">
            <a:lum contrast="18000"/>
            <a:extLst>
              <a:ext uri="{28A0092B-C50C-407E-A947-70E740481C1C}">
                <a14:useLocalDpi xmlns:a14="http://schemas.microsoft.com/office/drawing/2010/main" val="0"/>
              </a:ext>
            </a:extLst>
          </a:blip>
          <a:srcRect l="1149" t="3624" r="1149" b="2144"/>
          <a:stretch>
            <a:fillRect/>
          </a:stretch>
        </p:blipFill>
        <p:spPr>
          <a:xfrm>
            <a:off x="0" y="1211263"/>
            <a:ext cx="9144000" cy="5646737"/>
          </a:xfrm>
          <a:noFill/>
          <a:ln>
            <a:solidFill>
              <a:srgbClr val="003399"/>
            </a:solidFill>
            <a:miter lim="800000"/>
            <a:headEnd/>
            <a:tailEnd/>
          </a:ln>
        </p:spPr>
      </p:pic>
      <p:sp>
        <p:nvSpPr>
          <p:cNvPr id="36868" name="Rectangle 7"/>
          <p:cNvSpPr>
            <a:spLocks noChangeArrowheads="1"/>
          </p:cNvSpPr>
          <p:nvPr/>
        </p:nvSpPr>
        <p:spPr bwMode="auto">
          <a:xfrm>
            <a:off x="7143750" y="6491288"/>
            <a:ext cx="200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993300"/>
                </a:solidFill>
              </a:rPr>
              <a:t>by Gustave Dore</a:t>
            </a:r>
          </a:p>
        </p:txBody>
      </p:sp>
    </p:spTree>
    <p:extLst>
      <p:ext uri="{BB962C8B-B14F-4D97-AF65-F5344CB8AC3E}">
        <p14:creationId xmlns:p14="http://schemas.microsoft.com/office/powerpoint/2010/main" val="31278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en-US" dirty="0">
                <a:solidFill>
                  <a:srgbClr val="92D050"/>
                </a:solidFill>
              </a:rPr>
              <a:t>II. Workers</a:t>
            </a:r>
          </a:p>
        </p:txBody>
      </p:sp>
      <p:sp>
        <p:nvSpPr>
          <p:cNvPr id="37891" name="Rectangle 3"/>
          <p:cNvSpPr>
            <a:spLocks noGrp="1" noChangeArrowheads="1"/>
          </p:cNvSpPr>
          <p:nvPr>
            <p:ph type="body" idx="1"/>
          </p:nvPr>
        </p:nvSpPr>
        <p:spPr/>
        <p:txBody>
          <a:bodyPr/>
          <a:lstStyle/>
          <a:p>
            <a:pPr eaLnBrk="1" hangingPunct="1">
              <a:buFontTx/>
              <a:buNone/>
            </a:pPr>
            <a:r>
              <a:rPr lang="en-US" dirty="0"/>
              <a:t>	</a:t>
            </a:r>
            <a:r>
              <a:rPr lang="en-US" dirty="0">
                <a:solidFill>
                  <a:schemeClr val="bg1"/>
                </a:solidFill>
              </a:rPr>
              <a:t>A. Many were women=</a:t>
            </a:r>
          </a:p>
          <a:p>
            <a:pPr eaLnBrk="1" hangingPunct="1">
              <a:buFontTx/>
              <a:buNone/>
            </a:pPr>
            <a:r>
              <a:rPr lang="en-US" dirty="0">
                <a:solidFill>
                  <a:schemeClr val="bg1"/>
                </a:solidFill>
              </a:rPr>
              <a:t>		1. employers could pay them less</a:t>
            </a:r>
          </a:p>
          <a:p>
            <a:pPr eaLnBrk="1" hangingPunct="1">
              <a:buFontTx/>
              <a:buNone/>
            </a:pPr>
            <a:r>
              <a:rPr lang="en-US" dirty="0">
                <a:solidFill>
                  <a:schemeClr val="bg1"/>
                </a:solidFill>
              </a:rPr>
              <a:t>	B. Poor wages, long hours</a:t>
            </a:r>
          </a:p>
          <a:p>
            <a:pPr eaLnBrk="1" hangingPunct="1">
              <a:buFontTx/>
              <a:buNone/>
            </a:pPr>
            <a:r>
              <a:rPr lang="en-US" dirty="0">
                <a:solidFill>
                  <a:schemeClr val="bg1"/>
                </a:solidFill>
              </a:rPr>
              <a:t>		(1. 12-14 hours, 6 days a week)</a:t>
            </a:r>
          </a:p>
          <a:p>
            <a:pPr eaLnBrk="1" hangingPunct="1">
              <a:buFontTx/>
              <a:buNone/>
            </a:pPr>
            <a:r>
              <a:rPr lang="en-US" dirty="0">
                <a:solidFill>
                  <a:schemeClr val="bg1"/>
                </a:solidFill>
              </a:rPr>
              <a:t>	C. Dangerous/unsanitary conditions</a:t>
            </a:r>
          </a:p>
        </p:txBody>
      </p:sp>
    </p:spTree>
    <p:extLst>
      <p:ext uri="{BB962C8B-B14F-4D97-AF65-F5344CB8AC3E}">
        <p14:creationId xmlns:p14="http://schemas.microsoft.com/office/powerpoint/2010/main" val="29970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066800" y="0"/>
            <a:ext cx="7620000" cy="731838"/>
          </a:xfrm>
          <a:prstGeom prst="rect">
            <a:avLst/>
          </a:prstGeom>
          <a:noFill/>
          <a:ln w="9525">
            <a:noFill/>
            <a:miter lim="800000"/>
            <a:headEnd/>
            <a:tailEnd/>
          </a:ln>
          <a:effectLst>
            <a:outerShdw blurRad="63500" dist="29783" dir="3885598" algn="ctr" rotWithShape="0">
              <a:srgbClr val="003399">
                <a:alpha val="74998"/>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200" b="1" dirty="0">
                <a:solidFill>
                  <a:srgbClr val="92D050"/>
                </a:solidFill>
                <a:latin typeface="Lombardic Narrow" pitchFamily="2" charset="0"/>
              </a:rPr>
              <a:t>Factory Workers at Home</a:t>
            </a:r>
            <a:endParaRPr lang="en-US" sz="3800" b="1" i="1" dirty="0">
              <a:solidFill>
                <a:srgbClr val="92D050"/>
              </a:solidFill>
              <a:latin typeface="Lombardic Narrow" pitchFamily="2" charset="0"/>
            </a:endParaRPr>
          </a:p>
        </p:txBody>
      </p:sp>
      <p:pic>
        <p:nvPicPr>
          <p:cNvPr id="38915" name="Picture 3" descr="Untitled-1"/>
          <p:cNvPicPr>
            <a:picLocks noGrp="1" noChangeAspect="1" noChangeArrowheads="1"/>
          </p:cNvPicPr>
          <p:nvPr>
            <p:ph/>
          </p:nvPr>
        </p:nvPicPr>
        <p:blipFill>
          <a:blip r:embed="rId2">
            <a:lum bright="-18000" contrast="12000"/>
            <a:extLst>
              <a:ext uri="{28A0092B-C50C-407E-A947-70E740481C1C}">
                <a14:useLocalDpi xmlns:a14="http://schemas.microsoft.com/office/drawing/2010/main" val="0"/>
              </a:ext>
            </a:extLst>
          </a:blip>
          <a:srcRect/>
          <a:stretch>
            <a:fillRect/>
          </a:stretch>
        </p:blipFill>
        <p:spPr>
          <a:xfrm>
            <a:off x="228600" y="914400"/>
            <a:ext cx="8763000" cy="5715000"/>
          </a:xfrm>
          <a:noFill/>
          <a:ln w="19050">
            <a:solidFill>
              <a:srgbClr val="744D26"/>
            </a:solidFill>
            <a:miter lim="800000"/>
            <a:headEnd/>
            <a:tailEnd/>
          </a:ln>
        </p:spPr>
      </p:pic>
    </p:spTree>
    <p:extLst>
      <p:ext uri="{BB962C8B-B14F-4D97-AF65-F5344CB8AC3E}">
        <p14:creationId xmlns:p14="http://schemas.microsoft.com/office/powerpoint/2010/main" val="400115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5127.0"/>
</version>
</file>

<file path=customXml/itemProps1.xml><?xml version="1.0" encoding="utf-8"?>
<ds:datastoreItem xmlns:ds="http://schemas.openxmlformats.org/officeDocument/2006/customXml" ds:itemID="{C8508769-5645-4962-9C4C-B7D1E35FB181}">
  <ds:schemaRefs/>
</ds:datastoreItem>
</file>

<file path=docProps/app.xml><?xml version="1.0" encoding="utf-8"?>
<Properties xmlns="http://schemas.openxmlformats.org/officeDocument/2006/extended-properties" xmlns:vt="http://schemas.openxmlformats.org/officeDocument/2006/docPropsVTypes">
  <TotalTime>2486</TotalTime>
  <Words>1414</Words>
  <Application>Microsoft Office PowerPoint</Application>
  <PresentationFormat>On-screen Show (4:3)</PresentationFormat>
  <Paragraphs>217</Paragraphs>
  <Slides>55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Comic Sans MS</vt:lpstr>
      <vt:lpstr>Garamond</vt:lpstr>
      <vt:lpstr>Lombardic Narrow</vt:lpstr>
      <vt:lpstr>Times New Roman</vt:lpstr>
      <vt:lpstr>Webdings</vt:lpstr>
      <vt:lpstr>Office Theme</vt:lpstr>
      <vt:lpstr>Ch 5 sec 3</vt:lpstr>
      <vt:lpstr>People Move to New Industrial Cities </vt:lpstr>
      <vt:lpstr>New Social Classes Emerge </vt:lpstr>
      <vt:lpstr>Life in the Factories and Mines </vt:lpstr>
      <vt:lpstr>PowerPoint Presentation</vt:lpstr>
      <vt:lpstr>PowerPoint Presentation</vt:lpstr>
      <vt:lpstr>As cities grew, people crowded into tenements and row houses such as these in London. </vt:lpstr>
      <vt:lpstr>II. Workers</vt:lpstr>
      <vt:lpstr>PowerPoint Presentation</vt:lpstr>
      <vt:lpstr>PowerPoint Presentation</vt:lpstr>
      <vt:lpstr>PowerPoint Presentation</vt:lpstr>
      <vt:lpstr>Compare your daily routine with that of a factory girl working in Lancashire 1820. How are they different?</vt:lpstr>
      <vt:lpstr>Daily routine</vt:lpstr>
      <vt:lpstr>PowerPoint Presentation</vt:lpstr>
      <vt:lpstr>Were workhouses so bad?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Peeling Shrimp</vt:lpstr>
      <vt:lpstr>PowerPoint Presentation</vt:lpstr>
      <vt:lpstr>PowerPoint Presentation</vt:lpstr>
      <vt:lpstr>PowerPoint Presentation</vt:lpstr>
      <vt:lpstr>11/5/09  Inventions PPT  World History Standard: 10.3.2</vt:lpstr>
      <vt:lpstr>PowerPoint Presentation</vt:lpstr>
      <vt:lpstr>PowerPoint Presentation</vt:lpstr>
      <vt:lpstr>PowerPoint Presentation</vt:lpstr>
      <vt:lpstr>PowerPoint Presentation</vt:lpstr>
      <vt:lpstr>PowerPoint Presentation</vt:lpstr>
      <vt:lpstr>PowerPoint Presentation</vt:lpstr>
      <vt:lpstr>II. Eli Whitney</vt:lpstr>
      <vt:lpstr>III. Henry Bessemer</vt:lpstr>
      <vt:lpstr>PowerPoint Presentation</vt:lpstr>
      <vt:lpstr>PowerPoint Presentation</vt:lpstr>
      <vt:lpstr>IV. Railroads</vt:lpstr>
      <vt:lpstr>PowerPoint Presentation</vt:lpstr>
      <vt:lpstr>V. Louis Pasteur</vt:lpstr>
      <vt:lpstr>PowerPoint Presentation</vt:lpstr>
      <vt:lpstr>VI. Thomas Edison</vt:lpstr>
      <vt:lpstr>World History Standard: 10.3.4</vt:lpstr>
      <vt:lpstr>Did conditions get better?</vt:lpstr>
      <vt:lpstr>1819 Factory Act</vt:lpstr>
      <vt:lpstr>1833 Althorp`s Factory Act</vt:lpstr>
      <vt:lpstr>1842 Mines and Collieries Act</vt:lpstr>
      <vt:lpstr>1847 Fielder`s Factory Act </vt:lpstr>
      <vt:lpstr>The Results of Industrialization</vt:lpstr>
      <vt:lpstr>The Results of Industrialization</vt:lpstr>
      <vt:lpstr>Tremendous Sacrifice</vt:lpstr>
      <vt:lpstr>PowerPoint Presentation</vt:lpstr>
      <vt:lpstr>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5 sec 3</dc:title>
  <dc:creator>installer</dc:creator>
  <cp:lastModifiedBy>Staples, Bryan</cp:lastModifiedBy>
  <cp:revision>41</cp:revision>
  <dcterms:created xsi:type="dcterms:W3CDTF">2010-11-03T17:29:06Z</dcterms:created>
  <dcterms:modified xsi:type="dcterms:W3CDTF">2017-01-11T20:47:15Z</dcterms:modified>
</cp:coreProperties>
</file>